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72"/>
  </p:notesMasterIdLst>
  <p:sldIdLst>
    <p:sldId id="256" r:id="rId2"/>
    <p:sldId id="400" r:id="rId3"/>
    <p:sldId id="401" r:id="rId4"/>
    <p:sldId id="402" r:id="rId5"/>
    <p:sldId id="403" r:id="rId6"/>
    <p:sldId id="421" r:id="rId7"/>
    <p:sldId id="405" r:id="rId8"/>
    <p:sldId id="257" r:id="rId9"/>
    <p:sldId id="258" r:id="rId10"/>
    <p:sldId id="259" r:id="rId11"/>
    <p:sldId id="260" r:id="rId12"/>
    <p:sldId id="261" r:id="rId13"/>
    <p:sldId id="262" r:id="rId14"/>
    <p:sldId id="263" r:id="rId15"/>
    <p:sldId id="264" r:id="rId16"/>
    <p:sldId id="265" r:id="rId17"/>
    <p:sldId id="266" r:id="rId18"/>
    <p:sldId id="274" r:id="rId19"/>
    <p:sldId id="275" r:id="rId20"/>
    <p:sldId id="276" r:id="rId21"/>
    <p:sldId id="422" r:id="rId22"/>
    <p:sldId id="268" r:id="rId23"/>
    <p:sldId id="269" r:id="rId24"/>
    <p:sldId id="270" r:id="rId25"/>
    <p:sldId id="271" r:id="rId26"/>
    <p:sldId id="272" r:id="rId27"/>
    <p:sldId id="273" r:id="rId28"/>
    <p:sldId id="277" r:id="rId29"/>
    <p:sldId id="278" r:id="rId30"/>
    <p:sldId id="279" r:id="rId31"/>
    <p:sldId id="280" r:id="rId32"/>
    <p:sldId id="281" r:id="rId33"/>
    <p:sldId id="282" r:id="rId34"/>
    <p:sldId id="290" r:id="rId35"/>
    <p:sldId id="423" r:id="rId36"/>
    <p:sldId id="415" r:id="rId37"/>
    <p:sldId id="416" r:id="rId38"/>
    <p:sldId id="417" r:id="rId39"/>
    <p:sldId id="418" r:id="rId40"/>
    <p:sldId id="419" r:id="rId41"/>
    <p:sldId id="291" r:id="rId42"/>
    <p:sldId id="292" r:id="rId43"/>
    <p:sldId id="294" r:id="rId44"/>
    <p:sldId id="406" r:id="rId45"/>
    <p:sldId id="407" r:id="rId46"/>
    <p:sldId id="408" r:id="rId47"/>
    <p:sldId id="295" r:id="rId48"/>
    <p:sldId id="424" r:id="rId49"/>
    <p:sldId id="304" r:id="rId50"/>
    <p:sldId id="305" r:id="rId51"/>
    <p:sldId id="306" r:id="rId52"/>
    <p:sldId id="307" r:id="rId53"/>
    <p:sldId id="308" r:id="rId54"/>
    <p:sldId id="425" r:id="rId55"/>
    <p:sldId id="311" r:id="rId56"/>
    <p:sldId id="320" r:id="rId57"/>
    <p:sldId id="321" r:id="rId58"/>
    <p:sldId id="322" r:id="rId59"/>
    <p:sldId id="323" r:id="rId60"/>
    <p:sldId id="324" r:id="rId61"/>
    <p:sldId id="325" r:id="rId62"/>
    <p:sldId id="326" r:id="rId63"/>
    <p:sldId id="336" r:id="rId64"/>
    <p:sldId id="342" r:id="rId65"/>
    <p:sldId id="344" r:id="rId66"/>
    <p:sldId id="350" r:id="rId67"/>
    <p:sldId id="353" r:id="rId68"/>
    <p:sldId id="426" r:id="rId69"/>
    <p:sldId id="355" r:id="rId70"/>
    <p:sldId id="357" r:id="rId71"/>
  </p:sldIdLst>
  <p:sldSz cx="9144000" cy="6858000" type="screen4x3"/>
  <p:notesSz cx="9144000" cy="6858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69" roundtripDataSignature="AMtx7mg0k7A0Hl4s/S9pYDBvkCyVMfZmB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49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41284D0-0067-4335-ABE0-646FBDE3F5B1}">
  <a:tblStyle styleId="{A41284D0-0067-4335-ABE0-646FBDE3F5B1}" styleName="Table_0">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18" autoAdjust="0"/>
    <p:restoredTop sz="94660"/>
  </p:normalViewPr>
  <p:slideViewPr>
    <p:cSldViewPr snapToGrid="0">
      <p:cViewPr varScale="1">
        <p:scale>
          <a:sx n="74" d="100"/>
          <a:sy n="74" d="100"/>
        </p:scale>
        <p:origin x="54" y="570"/>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70"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73"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17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169"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Google Shape;44;p1: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 name="Google Shape;45;p1: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12: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 name="Google Shape;110;p12: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1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 name="Google Shape;120;p13: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21: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3" name="Google Shape;243;p21: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782136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22: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9" name="Google Shape;249;p22: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987909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2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9" name="Google Shape;269;p23: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97047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5: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4" name="Google Shape;134;p15: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6: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2" name="Google Shape;172;p16: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1" name="Google Shape;181;p17: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8: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9" name="Google Shape;219;p18: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9: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8" name="Google Shape;228;p19: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g2a2109e3a3f_0_0:notes"/>
          <p:cNvSpPr>
            <a:spLocks noGrp="1" noRot="1" noChangeAspect="1"/>
          </p:cNvSpPr>
          <p:nvPr>
            <p:ph type="sldImg" idx="2"/>
          </p:nvPr>
        </p:nvSpPr>
        <p:spPr>
          <a:xfrm>
            <a:off x="1524300" y="514350"/>
            <a:ext cx="60963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 name="Google Shape;53;g2a2109e3a3f_0_0: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20: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8" name="Google Shape;238;p20: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24: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8" name="Google Shape;288;p24: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25: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5" name="Google Shape;295;p25: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26: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0" name="Google Shape;300;p26: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2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1" name="Google Shape;311;p27: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28: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8" name="Google Shape;318;p28: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9: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7" name="Google Shape;327;p29: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16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0" name="Google Shape;410;p163: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164: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6" name="Google Shape;416;p164: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36: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2" name="Google Shape;422;p36: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2: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 name="Google Shape;58;p2: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39: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6" name="Google Shape;456;p39: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41: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4" name="Google Shape;464;p41: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5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3" name="Google Shape;563;p53: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5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9" name="Google Shape;579;p57: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58: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2" name="Google Shape;592;p58: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59: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8" name="Google Shape;608;p59: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p60: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4" name="Google Shape;614;p60: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p6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6" name="Google Shape;636;p63: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p72: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6" name="Google Shape;706;p72: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7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3" name="Google Shape;713;p73: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4: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 name="Google Shape;68;p4: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p74: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9" name="Google Shape;719;p74: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p75: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7" name="Google Shape;727;p75: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p76: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4" name="Google Shape;734;p76: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p7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0" name="Google Shape;740;p77: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p78: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5" name="Google Shape;745;p78: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p90: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3" name="Google Shape;843;p90: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p98: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6" name="Google Shape;876;p98: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p100: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5" name="Google Shape;905;p100: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Google Shape;961;p106: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2" name="Google Shape;962;p106: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
        <p:cNvGrpSpPr/>
        <p:nvPr/>
      </p:nvGrpSpPr>
      <p:grpSpPr>
        <a:xfrm>
          <a:off x="0" y="0"/>
          <a:ext cx="0" cy="0"/>
          <a:chOff x="0" y="0"/>
          <a:chExt cx="0" cy="0"/>
        </a:xfrm>
      </p:grpSpPr>
      <p:sp>
        <p:nvSpPr>
          <p:cNvPr id="985" name="Google Shape;985;p11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6" name="Google Shape;986;p113: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5: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 name="Google Shape;73;p5: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
          <a:extLst>
            <a:ext uri="{FF2B5EF4-FFF2-40B4-BE49-F238E27FC236}">
              <a16:creationId xmlns:a16="http://schemas.microsoft.com/office/drawing/2014/main" id="{6F248399-A90A-D4FD-894E-9595CAFB3E29}"/>
            </a:ext>
          </a:extLst>
        </p:cNvPr>
        <p:cNvGrpSpPr/>
        <p:nvPr/>
      </p:nvGrpSpPr>
      <p:grpSpPr>
        <a:xfrm>
          <a:off x="0" y="0"/>
          <a:ext cx="0" cy="0"/>
          <a:chOff x="0" y="0"/>
          <a:chExt cx="0" cy="0"/>
        </a:xfrm>
      </p:grpSpPr>
      <p:sp>
        <p:nvSpPr>
          <p:cNvPr id="985" name="Google Shape;985;p113:notes">
            <a:extLst>
              <a:ext uri="{FF2B5EF4-FFF2-40B4-BE49-F238E27FC236}">
                <a16:creationId xmlns:a16="http://schemas.microsoft.com/office/drawing/2014/main" id="{A2250CCC-EC47-A407-CFFD-C2B85743593C}"/>
              </a:ext>
            </a:extLst>
          </p:cNvPr>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6" name="Google Shape;986;p113:notes">
            <a:extLst>
              <a:ext uri="{FF2B5EF4-FFF2-40B4-BE49-F238E27FC236}">
                <a16:creationId xmlns:a16="http://schemas.microsoft.com/office/drawing/2014/main" id="{97C56D89-A859-B7A1-F303-A83135547E89}"/>
              </a:ext>
            </a:extLst>
          </p:cNvPr>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75761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
        <p:cNvGrpSpPr/>
        <p:nvPr/>
      </p:nvGrpSpPr>
      <p:grpSpPr>
        <a:xfrm>
          <a:off x="0" y="0"/>
          <a:ext cx="0" cy="0"/>
          <a:chOff x="0" y="0"/>
          <a:chExt cx="0" cy="0"/>
        </a:xfrm>
      </p:grpSpPr>
      <p:sp>
        <p:nvSpPr>
          <p:cNvPr id="997" name="Google Shape;997;p115: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8" name="Google Shape;998;p115: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Google Shape;1020;p149: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1" name="Google Shape;1021;p149: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8: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 name="Google Shape;79;p8: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9: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 name="Google Shape;87;p9: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10: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 name="Google Shape;97;p10: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11: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11: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
        <p:cNvGrpSpPr/>
        <p:nvPr/>
      </p:nvGrpSpPr>
      <p:grpSpPr>
        <a:xfrm>
          <a:off x="0" y="0"/>
          <a:ext cx="0" cy="0"/>
          <a:chOff x="0" y="0"/>
          <a:chExt cx="0" cy="0"/>
        </a:xfrm>
      </p:grpSpPr>
      <p:sp>
        <p:nvSpPr>
          <p:cNvPr id="12" name="Google Shape;12;p166"/>
          <p:cNvSpPr txBox="1">
            <a:spLocks noGrp="1"/>
          </p:cNvSpPr>
          <p:nvPr>
            <p:ph type="title"/>
          </p:nvPr>
        </p:nvSpPr>
        <p:spPr>
          <a:xfrm>
            <a:off x="2755519" y="609676"/>
            <a:ext cx="3632961" cy="69723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4400" b="0" i="0">
                <a:solidFill>
                  <a:srgbClr val="FF000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66"/>
          <p:cNvSpPr txBox="1">
            <a:spLocks noGrp="1"/>
          </p:cNvSpPr>
          <p:nvPr>
            <p:ph type="body" idx="1"/>
          </p:nvPr>
        </p:nvSpPr>
        <p:spPr>
          <a:xfrm>
            <a:off x="764540" y="1053757"/>
            <a:ext cx="7563484" cy="4777105"/>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sz="4000" b="1" i="0">
                <a:solidFill>
                  <a:schemeClr val="dk1"/>
                </a:solidFill>
                <a:latin typeface="Calibri"/>
                <a:ea typeface="Calibri"/>
                <a:cs typeface="Calibri"/>
                <a:sym typeface="Calibri"/>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4" name="Google Shape;14;p166"/>
          <p:cNvSpPr txBox="1">
            <a:spLocks noGrp="1"/>
          </p:cNvSpPr>
          <p:nvPr>
            <p:ph type="ftr" idx="11"/>
          </p:nvPr>
        </p:nvSpPr>
        <p:spPr>
          <a:xfrm>
            <a:off x="3108960" y="6377940"/>
            <a:ext cx="292608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66"/>
          <p:cNvSpPr txBox="1">
            <a:spLocks noGrp="1"/>
          </p:cNvSpPr>
          <p:nvPr>
            <p:ph type="dt" idx="10"/>
          </p:nvPr>
        </p:nvSpPr>
        <p:spPr>
          <a:xfrm>
            <a:off x="457200" y="6377940"/>
            <a:ext cx="210312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66"/>
          <p:cNvSpPr txBox="1">
            <a:spLocks noGrp="1"/>
          </p:cNvSpPr>
          <p:nvPr>
            <p:ph type="sldNum" idx="12"/>
          </p:nvPr>
        </p:nvSpPr>
        <p:spPr>
          <a:xfrm>
            <a:off x="6583680" y="6377940"/>
            <a:ext cx="2103120" cy="34290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‹N›</a:t>
            </a:fld>
            <a:endParaRPr sz="1800" b="0" i="0" u="none" strike="noStrike" cap="none">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7"/>
        <p:cNvGrpSpPr/>
        <p:nvPr/>
      </p:nvGrpSpPr>
      <p:grpSpPr>
        <a:xfrm>
          <a:off x="0" y="0"/>
          <a:ext cx="0" cy="0"/>
          <a:chOff x="0" y="0"/>
          <a:chExt cx="0" cy="0"/>
        </a:xfrm>
      </p:grpSpPr>
      <p:sp>
        <p:nvSpPr>
          <p:cNvPr id="18" name="Google Shape;18;p167"/>
          <p:cNvSpPr txBox="1">
            <a:spLocks noGrp="1"/>
          </p:cNvSpPr>
          <p:nvPr>
            <p:ph type="ftr" idx="11"/>
          </p:nvPr>
        </p:nvSpPr>
        <p:spPr>
          <a:xfrm>
            <a:off x="3108960" y="6377940"/>
            <a:ext cx="292608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67"/>
          <p:cNvSpPr txBox="1">
            <a:spLocks noGrp="1"/>
          </p:cNvSpPr>
          <p:nvPr>
            <p:ph type="dt" idx="10"/>
          </p:nvPr>
        </p:nvSpPr>
        <p:spPr>
          <a:xfrm>
            <a:off x="457200" y="6377940"/>
            <a:ext cx="210312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67"/>
          <p:cNvSpPr txBox="1">
            <a:spLocks noGrp="1"/>
          </p:cNvSpPr>
          <p:nvPr>
            <p:ph type="sldNum" idx="12"/>
          </p:nvPr>
        </p:nvSpPr>
        <p:spPr>
          <a:xfrm>
            <a:off x="6583680" y="6377940"/>
            <a:ext cx="2103120" cy="34290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‹N›</a:t>
            </a:fld>
            <a:endParaRPr sz="1800" b="0" i="0" u="none" strike="noStrike" cap="none">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1"/>
        <p:cNvGrpSpPr/>
        <p:nvPr/>
      </p:nvGrpSpPr>
      <p:grpSpPr>
        <a:xfrm>
          <a:off x="0" y="0"/>
          <a:ext cx="0" cy="0"/>
          <a:chOff x="0" y="0"/>
          <a:chExt cx="0" cy="0"/>
        </a:xfrm>
      </p:grpSpPr>
      <p:sp>
        <p:nvSpPr>
          <p:cNvPr id="22" name="Google Shape;22;p168"/>
          <p:cNvSpPr txBox="1">
            <a:spLocks noGrp="1"/>
          </p:cNvSpPr>
          <p:nvPr>
            <p:ph type="title"/>
          </p:nvPr>
        </p:nvSpPr>
        <p:spPr>
          <a:xfrm>
            <a:off x="2755519" y="609676"/>
            <a:ext cx="3632961" cy="69723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4400" b="0" i="0">
                <a:solidFill>
                  <a:srgbClr val="FF000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68"/>
          <p:cNvSpPr txBox="1">
            <a:spLocks noGrp="1"/>
          </p:cNvSpPr>
          <p:nvPr>
            <p:ph type="ftr" idx="11"/>
          </p:nvPr>
        </p:nvSpPr>
        <p:spPr>
          <a:xfrm>
            <a:off x="3108960" y="6377940"/>
            <a:ext cx="292608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68"/>
          <p:cNvSpPr txBox="1">
            <a:spLocks noGrp="1"/>
          </p:cNvSpPr>
          <p:nvPr>
            <p:ph type="dt" idx="10"/>
          </p:nvPr>
        </p:nvSpPr>
        <p:spPr>
          <a:xfrm>
            <a:off x="457200" y="6377940"/>
            <a:ext cx="210312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68"/>
          <p:cNvSpPr txBox="1">
            <a:spLocks noGrp="1"/>
          </p:cNvSpPr>
          <p:nvPr>
            <p:ph type="sldNum" idx="12"/>
          </p:nvPr>
        </p:nvSpPr>
        <p:spPr>
          <a:xfrm>
            <a:off x="6583680" y="6377940"/>
            <a:ext cx="2103120" cy="34290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‹N›</a:t>
            </a:fld>
            <a:endParaRPr sz="1800" b="0" i="0" u="none" strike="noStrike" cap="none">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wo Content">
  <p:cSld name="Two Content">
    <p:bg>
      <p:bgPr>
        <a:solidFill>
          <a:schemeClr val="lt1"/>
        </a:solidFill>
        <a:effectLst/>
      </p:bgPr>
    </p:bg>
    <p:spTree>
      <p:nvGrpSpPr>
        <p:cNvPr id="1" name="Shape 26"/>
        <p:cNvGrpSpPr/>
        <p:nvPr/>
      </p:nvGrpSpPr>
      <p:grpSpPr>
        <a:xfrm>
          <a:off x="0" y="0"/>
          <a:ext cx="0" cy="0"/>
          <a:chOff x="0" y="0"/>
          <a:chExt cx="0" cy="0"/>
        </a:xfrm>
      </p:grpSpPr>
      <p:pic>
        <p:nvPicPr>
          <p:cNvPr id="27" name="Google Shape;27;p169"/>
          <p:cNvPicPr preferRelativeResize="0"/>
          <p:nvPr/>
        </p:nvPicPr>
        <p:blipFill rotWithShape="1">
          <a:blip r:embed="rId2">
            <a:alphaModFix/>
          </a:blip>
          <a:srcRect/>
          <a:stretch/>
        </p:blipFill>
        <p:spPr>
          <a:xfrm>
            <a:off x="1303020" y="611544"/>
            <a:ext cx="2606040" cy="444152"/>
          </a:xfrm>
          <a:prstGeom prst="rect">
            <a:avLst/>
          </a:prstGeom>
          <a:noFill/>
          <a:ln>
            <a:noFill/>
          </a:ln>
        </p:spPr>
      </p:pic>
      <p:pic>
        <p:nvPicPr>
          <p:cNvPr id="28" name="Google Shape;28;p169"/>
          <p:cNvPicPr preferRelativeResize="0"/>
          <p:nvPr/>
        </p:nvPicPr>
        <p:blipFill rotWithShape="1">
          <a:blip r:embed="rId3">
            <a:alphaModFix/>
          </a:blip>
          <a:srcRect/>
          <a:stretch/>
        </p:blipFill>
        <p:spPr>
          <a:xfrm>
            <a:off x="3720084" y="332231"/>
            <a:ext cx="4567427" cy="1011936"/>
          </a:xfrm>
          <a:prstGeom prst="rect">
            <a:avLst/>
          </a:prstGeom>
          <a:noFill/>
          <a:ln>
            <a:noFill/>
          </a:ln>
        </p:spPr>
      </p:pic>
      <p:pic>
        <p:nvPicPr>
          <p:cNvPr id="29" name="Google Shape;29;p169"/>
          <p:cNvPicPr preferRelativeResize="0"/>
          <p:nvPr/>
        </p:nvPicPr>
        <p:blipFill rotWithShape="1">
          <a:blip r:embed="rId4">
            <a:alphaModFix/>
          </a:blip>
          <a:srcRect/>
          <a:stretch/>
        </p:blipFill>
        <p:spPr>
          <a:xfrm>
            <a:off x="525780" y="816863"/>
            <a:ext cx="4559808" cy="1008888"/>
          </a:xfrm>
          <a:prstGeom prst="rect">
            <a:avLst/>
          </a:prstGeom>
          <a:noFill/>
          <a:ln>
            <a:noFill/>
          </a:ln>
        </p:spPr>
      </p:pic>
      <p:pic>
        <p:nvPicPr>
          <p:cNvPr id="30" name="Google Shape;30;p169"/>
          <p:cNvPicPr preferRelativeResize="0"/>
          <p:nvPr/>
        </p:nvPicPr>
        <p:blipFill rotWithShape="1">
          <a:blip r:embed="rId5">
            <a:alphaModFix/>
          </a:blip>
          <a:srcRect/>
          <a:stretch/>
        </p:blipFill>
        <p:spPr>
          <a:xfrm>
            <a:off x="4488180" y="816863"/>
            <a:ext cx="4158996" cy="1008888"/>
          </a:xfrm>
          <a:prstGeom prst="rect">
            <a:avLst/>
          </a:prstGeom>
          <a:noFill/>
          <a:ln>
            <a:noFill/>
          </a:ln>
        </p:spPr>
      </p:pic>
      <p:sp>
        <p:nvSpPr>
          <p:cNvPr id="31" name="Google Shape;31;p169"/>
          <p:cNvSpPr txBox="1">
            <a:spLocks noGrp="1"/>
          </p:cNvSpPr>
          <p:nvPr>
            <p:ph type="title"/>
          </p:nvPr>
        </p:nvSpPr>
        <p:spPr>
          <a:xfrm>
            <a:off x="2755519" y="609676"/>
            <a:ext cx="3632961" cy="69723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4400" b="0" i="0">
                <a:solidFill>
                  <a:srgbClr val="FF000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169"/>
          <p:cNvSpPr txBox="1">
            <a:spLocks noGrp="1"/>
          </p:cNvSpPr>
          <p:nvPr>
            <p:ph type="body" idx="1"/>
          </p:nvPr>
        </p:nvSpPr>
        <p:spPr>
          <a:xfrm>
            <a:off x="457200" y="1577340"/>
            <a:ext cx="3977640" cy="4526280"/>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3" name="Google Shape;33;p169"/>
          <p:cNvSpPr txBox="1">
            <a:spLocks noGrp="1"/>
          </p:cNvSpPr>
          <p:nvPr>
            <p:ph type="body" idx="2"/>
          </p:nvPr>
        </p:nvSpPr>
        <p:spPr>
          <a:xfrm>
            <a:off x="4709160" y="1577340"/>
            <a:ext cx="3977640" cy="4526280"/>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4" name="Google Shape;34;p169"/>
          <p:cNvSpPr txBox="1">
            <a:spLocks noGrp="1"/>
          </p:cNvSpPr>
          <p:nvPr>
            <p:ph type="ftr" idx="11"/>
          </p:nvPr>
        </p:nvSpPr>
        <p:spPr>
          <a:xfrm>
            <a:off x="3108960" y="6377940"/>
            <a:ext cx="292608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69"/>
          <p:cNvSpPr txBox="1">
            <a:spLocks noGrp="1"/>
          </p:cNvSpPr>
          <p:nvPr>
            <p:ph type="dt" idx="10"/>
          </p:nvPr>
        </p:nvSpPr>
        <p:spPr>
          <a:xfrm>
            <a:off x="457200" y="6377940"/>
            <a:ext cx="210312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69"/>
          <p:cNvSpPr txBox="1">
            <a:spLocks noGrp="1"/>
          </p:cNvSpPr>
          <p:nvPr>
            <p:ph type="sldNum" idx="12"/>
          </p:nvPr>
        </p:nvSpPr>
        <p:spPr>
          <a:xfrm>
            <a:off x="6583680" y="6377940"/>
            <a:ext cx="2103120" cy="34290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‹N›</a:t>
            </a:fld>
            <a:endParaRPr sz="1800">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7"/>
        <p:cNvGrpSpPr/>
        <p:nvPr/>
      </p:nvGrpSpPr>
      <p:grpSpPr>
        <a:xfrm>
          <a:off x="0" y="0"/>
          <a:ext cx="0" cy="0"/>
          <a:chOff x="0" y="0"/>
          <a:chExt cx="0" cy="0"/>
        </a:xfrm>
      </p:grpSpPr>
      <p:sp>
        <p:nvSpPr>
          <p:cNvPr id="38" name="Google Shape;38;p170"/>
          <p:cNvSpPr txBox="1">
            <a:spLocks noGrp="1"/>
          </p:cNvSpPr>
          <p:nvPr>
            <p:ph type="ctrTitle"/>
          </p:nvPr>
        </p:nvSpPr>
        <p:spPr>
          <a:xfrm>
            <a:off x="864717" y="450037"/>
            <a:ext cx="7414564" cy="69723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4400" b="0" i="0">
                <a:solidFill>
                  <a:srgbClr val="FF000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170"/>
          <p:cNvSpPr txBox="1">
            <a:spLocks noGrp="1"/>
          </p:cNvSpPr>
          <p:nvPr>
            <p:ph type="subTitle" idx="1"/>
          </p:nvPr>
        </p:nvSpPr>
        <p:spPr>
          <a:xfrm>
            <a:off x="1371600" y="3840480"/>
            <a:ext cx="6400800" cy="17145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170"/>
          <p:cNvSpPr txBox="1">
            <a:spLocks noGrp="1"/>
          </p:cNvSpPr>
          <p:nvPr>
            <p:ph type="ftr" idx="11"/>
          </p:nvPr>
        </p:nvSpPr>
        <p:spPr>
          <a:xfrm>
            <a:off x="3108960" y="6377940"/>
            <a:ext cx="292608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170"/>
          <p:cNvSpPr txBox="1">
            <a:spLocks noGrp="1"/>
          </p:cNvSpPr>
          <p:nvPr>
            <p:ph type="dt" idx="10"/>
          </p:nvPr>
        </p:nvSpPr>
        <p:spPr>
          <a:xfrm>
            <a:off x="457200" y="6377940"/>
            <a:ext cx="210312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70"/>
          <p:cNvSpPr txBox="1">
            <a:spLocks noGrp="1"/>
          </p:cNvSpPr>
          <p:nvPr>
            <p:ph type="sldNum" idx="12"/>
          </p:nvPr>
        </p:nvSpPr>
        <p:spPr>
          <a:xfrm>
            <a:off x="6583680" y="6377940"/>
            <a:ext cx="2103120" cy="34290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‹N›</a:t>
            </a:fld>
            <a:endParaRPr sz="1800">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65"/>
          <p:cNvSpPr txBox="1">
            <a:spLocks noGrp="1"/>
          </p:cNvSpPr>
          <p:nvPr>
            <p:ph type="title"/>
          </p:nvPr>
        </p:nvSpPr>
        <p:spPr>
          <a:xfrm>
            <a:off x="2755519" y="609676"/>
            <a:ext cx="3632961" cy="697230"/>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4400" b="0" i="0" u="none" strike="noStrike" cap="none">
                <a:solidFill>
                  <a:srgbClr val="FF0000"/>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65"/>
          <p:cNvSpPr txBox="1">
            <a:spLocks noGrp="1"/>
          </p:cNvSpPr>
          <p:nvPr>
            <p:ph type="body" idx="1"/>
          </p:nvPr>
        </p:nvSpPr>
        <p:spPr>
          <a:xfrm>
            <a:off x="764540" y="1053757"/>
            <a:ext cx="7563484" cy="4777105"/>
          </a:xfrm>
          <a:prstGeom prst="rect">
            <a:avLst/>
          </a:prstGeom>
          <a:noFill/>
          <a:ln>
            <a:noFill/>
          </a:ln>
        </p:spPr>
        <p:txBody>
          <a:bodyPr spcFirstLastPara="1" wrap="square" lIns="0" tIns="0" rIns="0" bIns="0" anchor="t" anchorCtr="0">
            <a:spAutoFit/>
          </a:bodyPr>
          <a:lstStyle>
            <a:lvl1pPr marL="457200" marR="0" lvl="0" indent="-228600" algn="l" rtl="0">
              <a:spcBef>
                <a:spcPts val="0"/>
              </a:spcBef>
              <a:spcAft>
                <a:spcPts val="0"/>
              </a:spcAft>
              <a:buSzPts val="1400"/>
              <a:buNone/>
              <a:defRPr sz="4000" b="1"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8" name="Google Shape;8;p165"/>
          <p:cNvSpPr txBox="1">
            <a:spLocks noGrp="1"/>
          </p:cNvSpPr>
          <p:nvPr>
            <p:ph type="ftr" idx="11"/>
          </p:nvPr>
        </p:nvSpPr>
        <p:spPr>
          <a:xfrm>
            <a:off x="3108960" y="6377940"/>
            <a:ext cx="2926080" cy="342900"/>
          </a:xfrm>
          <a:prstGeom prst="rect">
            <a:avLst/>
          </a:prstGeom>
          <a:noFill/>
          <a:ln>
            <a:noFill/>
          </a:ln>
        </p:spPr>
        <p:txBody>
          <a:bodyPr spcFirstLastPara="1" wrap="square" lIns="0" tIns="0" rIns="0" bIns="0" anchor="t" anchorCtr="0">
            <a:spAutoFit/>
          </a:bodyPr>
          <a:lstStyle>
            <a:lvl1pPr marR="0" lvl="0" algn="ctr"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65"/>
          <p:cNvSpPr txBox="1">
            <a:spLocks noGrp="1"/>
          </p:cNvSpPr>
          <p:nvPr>
            <p:ph type="dt" idx="10"/>
          </p:nvPr>
        </p:nvSpPr>
        <p:spPr>
          <a:xfrm>
            <a:off x="457200" y="6377940"/>
            <a:ext cx="2103120" cy="342900"/>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65"/>
          <p:cNvSpPr txBox="1">
            <a:spLocks noGrp="1"/>
          </p:cNvSpPr>
          <p:nvPr>
            <p:ph type="sldNum" idx="12"/>
          </p:nvPr>
        </p:nvSpPr>
        <p:spPr>
          <a:xfrm>
            <a:off x="6583680" y="6377940"/>
            <a:ext cx="2103120" cy="342900"/>
          </a:xfrm>
          <a:prstGeom prst="rect">
            <a:avLst/>
          </a:prstGeom>
          <a:noFill/>
          <a:ln>
            <a:noFill/>
          </a:ln>
        </p:spPr>
        <p:txBody>
          <a:bodyPr spcFirstLastPara="1" wrap="square" lIns="0" tIns="0" rIns="0" bIns="0" anchor="t" anchorCtr="0">
            <a:spAutoFit/>
          </a:bodyPr>
          <a:lstStyle>
            <a:lvl1pPr marL="0" marR="0" lvl="0" indent="0" algn="r" rtl="0">
              <a:spcBef>
                <a:spcPts val="0"/>
              </a:spcBef>
              <a:buNone/>
              <a:defRPr sz="1800" b="0" i="0" u="none" strike="noStrike" cap="none">
                <a:solidFill>
                  <a:srgbClr val="888888"/>
                </a:solidFill>
                <a:latin typeface="Calibri"/>
                <a:ea typeface="Calibri"/>
                <a:cs typeface="Calibri"/>
                <a:sym typeface="Calibri"/>
              </a:defRPr>
            </a:lvl1pPr>
            <a:lvl2pPr marL="0" marR="0" lvl="1" indent="0" algn="r" rtl="0">
              <a:spcBef>
                <a:spcPts val="0"/>
              </a:spcBef>
              <a:buNone/>
              <a:defRPr sz="1800" b="0" i="0" u="none" strike="noStrike" cap="none">
                <a:solidFill>
                  <a:srgbClr val="888888"/>
                </a:solidFill>
                <a:latin typeface="Calibri"/>
                <a:ea typeface="Calibri"/>
                <a:cs typeface="Calibri"/>
                <a:sym typeface="Calibri"/>
              </a:defRPr>
            </a:lvl2pPr>
            <a:lvl3pPr marL="0" marR="0" lvl="2" indent="0" algn="r" rtl="0">
              <a:spcBef>
                <a:spcPts val="0"/>
              </a:spcBef>
              <a:buNone/>
              <a:defRPr sz="1800" b="0" i="0" u="none" strike="noStrike" cap="none">
                <a:solidFill>
                  <a:srgbClr val="888888"/>
                </a:solidFill>
                <a:latin typeface="Calibri"/>
                <a:ea typeface="Calibri"/>
                <a:cs typeface="Calibri"/>
                <a:sym typeface="Calibri"/>
              </a:defRPr>
            </a:lvl3pPr>
            <a:lvl4pPr marL="0" marR="0" lvl="3" indent="0" algn="r" rtl="0">
              <a:spcBef>
                <a:spcPts val="0"/>
              </a:spcBef>
              <a:buNone/>
              <a:defRPr sz="1800" b="0" i="0" u="none" strike="noStrike" cap="none">
                <a:solidFill>
                  <a:srgbClr val="888888"/>
                </a:solidFill>
                <a:latin typeface="Calibri"/>
                <a:ea typeface="Calibri"/>
                <a:cs typeface="Calibri"/>
                <a:sym typeface="Calibri"/>
              </a:defRPr>
            </a:lvl4pPr>
            <a:lvl5pPr marL="0" marR="0" lvl="4" indent="0" algn="r" rtl="0">
              <a:spcBef>
                <a:spcPts val="0"/>
              </a:spcBef>
              <a:buNone/>
              <a:defRPr sz="1800" b="0" i="0" u="none" strike="noStrike" cap="none">
                <a:solidFill>
                  <a:srgbClr val="888888"/>
                </a:solidFill>
                <a:latin typeface="Calibri"/>
                <a:ea typeface="Calibri"/>
                <a:cs typeface="Calibri"/>
                <a:sym typeface="Calibri"/>
              </a:defRPr>
            </a:lvl5pPr>
            <a:lvl6pPr marL="0" marR="0" lvl="5" indent="0" algn="r" rtl="0">
              <a:spcBef>
                <a:spcPts val="0"/>
              </a:spcBef>
              <a:buNone/>
              <a:defRPr sz="1800" b="0" i="0" u="none" strike="noStrike" cap="none">
                <a:solidFill>
                  <a:srgbClr val="888888"/>
                </a:solidFill>
                <a:latin typeface="Calibri"/>
                <a:ea typeface="Calibri"/>
                <a:cs typeface="Calibri"/>
                <a:sym typeface="Calibri"/>
              </a:defRPr>
            </a:lvl6pPr>
            <a:lvl7pPr marL="0" marR="0" lvl="6" indent="0" algn="r" rtl="0">
              <a:spcBef>
                <a:spcPts val="0"/>
              </a:spcBef>
              <a:buNone/>
              <a:defRPr sz="1800" b="0" i="0" u="none" strike="noStrike" cap="none">
                <a:solidFill>
                  <a:srgbClr val="888888"/>
                </a:solidFill>
                <a:latin typeface="Calibri"/>
                <a:ea typeface="Calibri"/>
                <a:cs typeface="Calibri"/>
                <a:sym typeface="Calibri"/>
              </a:defRPr>
            </a:lvl7pPr>
            <a:lvl8pPr marL="0" marR="0" lvl="7" indent="0" algn="r" rtl="0">
              <a:spcBef>
                <a:spcPts val="0"/>
              </a:spcBef>
              <a:buNone/>
              <a:defRPr sz="1800" b="0" i="0" u="none" strike="noStrike" cap="none">
                <a:solidFill>
                  <a:srgbClr val="888888"/>
                </a:solidFill>
                <a:latin typeface="Calibri"/>
                <a:ea typeface="Calibri"/>
                <a:cs typeface="Calibri"/>
                <a:sym typeface="Calibri"/>
              </a:defRPr>
            </a:lvl8pPr>
            <a:lvl9pPr marL="0" marR="0" lvl="8" indent="0" algn="r" rtl="0">
              <a:spcBef>
                <a:spcPts val="0"/>
              </a:spcBef>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hyperlink" Target="https://youtu.be/ODf_sPexS2Q?si=5-SU70q_Kqr_vmjB"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68.png"/><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51.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jp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77.jpg"/><Relationship Id="rId5" Type="http://schemas.openxmlformats.org/officeDocument/2006/relationships/image" Target="../media/image76.png"/><Relationship Id="rId4" Type="http://schemas.openxmlformats.org/officeDocument/2006/relationships/image" Target="../media/image75.png"/></Relationships>
</file>

<file path=ppt/slides/_rels/slide5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85.jpg"/></Relationships>
</file>

<file path=ppt/slides/_rels/slide58.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97.jpg"/><Relationship Id="rId3" Type="http://schemas.openxmlformats.org/officeDocument/2006/relationships/image" Target="../media/image92.jpg"/><Relationship Id="rId7" Type="http://schemas.openxmlformats.org/officeDocument/2006/relationships/image" Target="../media/image96.jp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95.png"/><Relationship Id="rId5" Type="http://schemas.openxmlformats.org/officeDocument/2006/relationships/image" Target="../media/image94.jpg"/><Relationship Id="rId4" Type="http://schemas.openxmlformats.org/officeDocument/2006/relationships/image" Target="../media/image93.jpg"/></Relationships>
</file>

<file path=ppt/slides/_rels/slide6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2.xml"/><Relationship Id="rId1" Type="http://schemas.openxmlformats.org/officeDocument/2006/relationships/slideLayout" Target="../slideLayouts/slideLayout5.xml"/><Relationship Id="rId4" Type="http://schemas.openxmlformats.org/officeDocument/2006/relationships/image" Target="../media/image10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youtu.be/uO2kiELxVko?si=ZbkQT7SkhgpraN46"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46"/>
        <p:cNvGrpSpPr/>
        <p:nvPr/>
      </p:nvGrpSpPr>
      <p:grpSpPr>
        <a:xfrm>
          <a:off x="0" y="0"/>
          <a:ext cx="0" cy="0"/>
          <a:chOff x="0" y="0"/>
          <a:chExt cx="0" cy="0"/>
        </a:xfrm>
      </p:grpSpPr>
      <p:sp>
        <p:nvSpPr>
          <p:cNvPr id="48" name="Google Shape;48;p1"/>
          <p:cNvSpPr txBox="1">
            <a:spLocks noGrp="1"/>
          </p:cNvSpPr>
          <p:nvPr>
            <p:ph type="title"/>
          </p:nvPr>
        </p:nvSpPr>
        <p:spPr>
          <a:xfrm>
            <a:off x="1678388" y="143129"/>
            <a:ext cx="5135797" cy="751488"/>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4800" b="1" dirty="0"/>
              <a:t>RISCHIO CHIMICO</a:t>
            </a:r>
            <a:endParaRPr sz="4800" b="1" dirty="0"/>
          </a:p>
        </p:txBody>
      </p:sp>
      <p:pic>
        <p:nvPicPr>
          <p:cNvPr id="49" name="Google Shape;49;p1"/>
          <p:cNvPicPr preferRelativeResize="0"/>
          <p:nvPr/>
        </p:nvPicPr>
        <p:blipFill rotWithShape="1">
          <a:blip r:embed="rId3">
            <a:alphaModFix/>
          </a:blip>
          <a:srcRect/>
          <a:stretch/>
        </p:blipFill>
        <p:spPr>
          <a:xfrm>
            <a:off x="1678388" y="2087372"/>
            <a:ext cx="5374747" cy="3131820"/>
          </a:xfrm>
          <a:prstGeom prst="rect">
            <a:avLst/>
          </a:prstGeom>
          <a:noFill/>
          <a:ln>
            <a:noFill/>
          </a:ln>
        </p:spPr>
      </p:pic>
      <p:sp>
        <p:nvSpPr>
          <p:cNvPr id="50" name="Google Shape;50;p1"/>
          <p:cNvSpPr txBox="1"/>
          <p:nvPr/>
        </p:nvSpPr>
        <p:spPr>
          <a:xfrm>
            <a:off x="2242820" y="5822696"/>
            <a:ext cx="4571365" cy="51371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3200" b="0" i="0" u="none" strike="noStrike" cap="none">
                <a:solidFill>
                  <a:schemeClr val="dk1"/>
                </a:solidFill>
                <a:latin typeface="Calibri"/>
                <a:ea typeface="Calibri"/>
                <a:cs typeface="Calibri"/>
                <a:sym typeface="Calibri"/>
              </a:rPr>
              <a:t>Liceo E. Fermi Bologna</a:t>
            </a:r>
            <a:endParaRPr sz="3200" b="0" i="0" u="none" strike="noStrike" cap="non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69"/>
        <p:cNvGrpSpPr/>
        <p:nvPr/>
      </p:nvGrpSpPr>
      <p:grpSpPr>
        <a:xfrm>
          <a:off x="0" y="0"/>
          <a:ext cx="0" cy="0"/>
          <a:chOff x="0" y="0"/>
          <a:chExt cx="0" cy="0"/>
        </a:xfrm>
      </p:grpSpPr>
      <p:sp>
        <p:nvSpPr>
          <p:cNvPr id="70" name="Google Shape;70;p4"/>
          <p:cNvSpPr txBox="1"/>
          <p:nvPr/>
        </p:nvSpPr>
        <p:spPr>
          <a:xfrm>
            <a:off x="632561" y="623500"/>
            <a:ext cx="7725409" cy="3876675"/>
          </a:xfrm>
          <a:prstGeom prst="rect">
            <a:avLst/>
          </a:prstGeom>
          <a:noFill/>
          <a:ln>
            <a:noFill/>
          </a:ln>
        </p:spPr>
        <p:txBody>
          <a:bodyPr spcFirstLastPara="1" wrap="square" lIns="0" tIns="102850" rIns="0" bIns="0" anchor="t" anchorCtr="0">
            <a:spAutoFit/>
          </a:bodyPr>
          <a:lstStyle/>
          <a:p>
            <a:pPr marL="76835" marR="0" lvl="0" indent="0" algn="ctr" rtl="0">
              <a:lnSpc>
                <a:spcPct val="100000"/>
              </a:lnSpc>
              <a:spcBef>
                <a:spcPts val="0"/>
              </a:spcBef>
              <a:spcAft>
                <a:spcPts val="0"/>
              </a:spcAft>
              <a:buNone/>
            </a:pPr>
            <a:r>
              <a:rPr lang="en-US" sz="2700" b="1" i="0" u="none" strike="noStrike" cap="none">
                <a:solidFill>
                  <a:schemeClr val="dk1"/>
                </a:solidFill>
                <a:latin typeface="Calibri"/>
                <a:ea typeface="Calibri"/>
                <a:cs typeface="Calibri"/>
                <a:sym typeface="Calibri"/>
              </a:rPr>
              <a:t>AGENTI CHIMICI</a:t>
            </a:r>
            <a:endParaRPr sz="2700" b="0" i="0" u="none" strike="noStrike" cap="none">
              <a:solidFill>
                <a:schemeClr val="dk1"/>
              </a:solidFill>
              <a:latin typeface="Calibri"/>
              <a:ea typeface="Calibri"/>
              <a:cs typeface="Calibri"/>
              <a:sym typeface="Calibri"/>
            </a:endParaRPr>
          </a:p>
          <a:p>
            <a:pPr marL="0" marR="0" lvl="0" indent="0" algn="ctr" rtl="0">
              <a:lnSpc>
                <a:spcPct val="100000"/>
              </a:lnSpc>
              <a:spcBef>
                <a:spcPts val="710"/>
              </a:spcBef>
              <a:spcAft>
                <a:spcPts val="0"/>
              </a:spcAft>
              <a:buNone/>
            </a:pPr>
            <a:r>
              <a:rPr lang="en-US" sz="2700" b="0" i="1" u="none" strike="noStrike" cap="none">
                <a:solidFill>
                  <a:schemeClr val="dk1"/>
                </a:solidFill>
                <a:latin typeface="Calibri"/>
                <a:ea typeface="Calibri"/>
                <a:cs typeface="Calibri"/>
                <a:sym typeface="Calibri"/>
              </a:rPr>
              <a:t>(D.lgs. 9 aprile 2008, n.	81 art. 222)</a:t>
            </a:r>
            <a:endParaRPr sz="2700" b="0" i="0" u="none" strike="noStrike" cap="none">
              <a:solidFill>
                <a:schemeClr val="dk1"/>
              </a:solidFill>
              <a:latin typeface="Calibri"/>
              <a:ea typeface="Calibri"/>
              <a:cs typeface="Calibri"/>
              <a:sym typeface="Calibri"/>
            </a:endParaRPr>
          </a:p>
          <a:p>
            <a:pPr marL="0" marR="0" lvl="0" indent="0" algn="l" rtl="0">
              <a:lnSpc>
                <a:spcPct val="100000"/>
              </a:lnSpc>
              <a:spcBef>
                <a:spcPts val="35"/>
              </a:spcBef>
              <a:spcAft>
                <a:spcPts val="0"/>
              </a:spcAft>
              <a:buNone/>
            </a:pPr>
            <a:endParaRPr sz="4000" b="0" i="0" u="none" strike="noStrike" cap="none">
              <a:solidFill>
                <a:schemeClr val="dk1"/>
              </a:solidFill>
              <a:latin typeface="Calibri"/>
              <a:ea typeface="Calibri"/>
              <a:cs typeface="Calibri"/>
              <a:sym typeface="Calibri"/>
            </a:endParaRPr>
          </a:p>
          <a:p>
            <a:pPr marL="12700" marR="5080" lvl="0" indent="0" algn="just" rtl="0">
              <a:lnSpc>
                <a:spcPct val="90000"/>
              </a:lnSpc>
              <a:spcBef>
                <a:spcPts val="5"/>
              </a:spcBef>
              <a:spcAft>
                <a:spcPts val="0"/>
              </a:spcAft>
              <a:buNone/>
            </a:pPr>
            <a:r>
              <a:rPr lang="en-US" sz="2700" b="0" i="0" u="none" strike="noStrike" cap="none">
                <a:solidFill>
                  <a:schemeClr val="dk1"/>
                </a:solidFill>
                <a:latin typeface="Calibri"/>
                <a:ea typeface="Calibri"/>
                <a:cs typeface="Calibri"/>
                <a:sym typeface="Calibri"/>
              </a:rPr>
              <a:t>Tutti gli elementi o composti chimici, sia da soli sia nei  loro miscugli, allo stato naturale o ottenuti, utilizzati o  smaltiti, compreso lo smaltimento come rifiuti,  mediante qualsiasi attività lavorativa, siano essi  prodotti intenzionalmente o no e siano essi immessi o  no sul mercato.</a:t>
            </a:r>
            <a:endParaRPr sz="2700" b="0" i="0" u="none" strike="noStrike" cap="non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74"/>
        <p:cNvGrpSpPr/>
        <p:nvPr/>
      </p:nvGrpSpPr>
      <p:grpSpPr>
        <a:xfrm>
          <a:off x="0" y="0"/>
          <a:ext cx="0" cy="0"/>
          <a:chOff x="0" y="0"/>
          <a:chExt cx="0" cy="0"/>
        </a:xfrm>
      </p:grpSpPr>
      <p:sp>
        <p:nvSpPr>
          <p:cNvPr id="76" name="Google Shape;76;p5"/>
          <p:cNvSpPr txBox="1"/>
          <p:nvPr/>
        </p:nvSpPr>
        <p:spPr>
          <a:xfrm>
            <a:off x="648107" y="604774"/>
            <a:ext cx="7479894" cy="5517526"/>
          </a:xfrm>
          <a:prstGeom prst="rect">
            <a:avLst/>
          </a:prstGeom>
          <a:noFill/>
          <a:ln>
            <a:noFill/>
          </a:ln>
        </p:spPr>
        <p:txBody>
          <a:bodyPr spcFirstLastPara="1" wrap="square" lIns="0" tIns="13325" rIns="0" bIns="0" anchor="t" anchorCtr="0">
            <a:spAutoFit/>
          </a:bodyPr>
          <a:lstStyle/>
          <a:p>
            <a:pPr marL="463550" marR="0" lvl="0" indent="0" algn="ctr" rtl="0">
              <a:lnSpc>
                <a:spcPct val="100000"/>
              </a:lnSpc>
              <a:spcBef>
                <a:spcPts val="0"/>
              </a:spcBef>
              <a:spcAft>
                <a:spcPts val="0"/>
              </a:spcAft>
              <a:buNone/>
            </a:pPr>
            <a:r>
              <a:rPr lang="en-US" sz="3500" b="1" i="0" u="none" strike="noStrike" cap="none" dirty="0">
                <a:solidFill>
                  <a:schemeClr val="dk1"/>
                </a:solidFill>
                <a:latin typeface="Calibri"/>
                <a:ea typeface="Calibri"/>
                <a:cs typeface="Calibri"/>
                <a:sym typeface="Calibri"/>
              </a:rPr>
              <a:t>AGENTI CHIMICI </a:t>
            </a:r>
            <a:r>
              <a:rPr lang="en-US" sz="3500" b="1" i="1" u="none" strike="noStrike" cap="none" dirty="0">
                <a:solidFill>
                  <a:srgbClr val="FF0000"/>
                </a:solidFill>
                <a:latin typeface="Calibri"/>
                <a:ea typeface="Calibri"/>
                <a:cs typeface="Calibri"/>
                <a:sym typeface="Calibri"/>
              </a:rPr>
              <a:t>PERICOLOSI</a:t>
            </a:r>
            <a:endParaRPr sz="3500" b="0" i="0" u="none" strike="noStrike" cap="none" dirty="0">
              <a:solidFill>
                <a:schemeClr val="dk1"/>
              </a:solidFill>
              <a:latin typeface="Calibri"/>
              <a:ea typeface="Calibri"/>
              <a:cs typeface="Calibri"/>
              <a:sym typeface="Calibri"/>
            </a:endParaRPr>
          </a:p>
          <a:p>
            <a:pPr marL="259715" marR="0" lvl="0" indent="0" algn="ctr" rtl="0">
              <a:lnSpc>
                <a:spcPct val="100000"/>
              </a:lnSpc>
              <a:spcBef>
                <a:spcPts val="155"/>
              </a:spcBef>
              <a:spcAft>
                <a:spcPts val="0"/>
              </a:spcAft>
              <a:buNone/>
            </a:pPr>
            <a:r>
              <a:rPr lang="en-US" sz="3500" b="0" i="1" u="none" strike="noStrike" cap="none" dirty="0">
                <a:solidFill>
                  <a:schemeClr val="dk1"/>
                </a:solidFill>
                <a:latin typeface="Calibri"/>
                <a:ea typeface="Calibri"/>
                <a:cs typeface="Calibri"/>
                <a:sym typeface="Calibri"/>
              </a:rPr>
              <a:t>(Titolo IX del </a:t>
            </a:r>
            <a:r>
              <a:rPr lang="en-US" sz="3500" b="0" i="1" u="none" strike="noStrike" cap="none" dirty="0" err="1">
                <a:solidFill>
                  <a:schemeClr val="dk1"/>
                </a:solidFill>
                <a:latin typeface="Calibri"/>
                <a:ea typeface="Calibri"/>
                <a:cs typeface="Calibri"/>
                <a:sym typeface="Calibri"/>
              </a:rPr>
              <a:t>D.lgs</a:t>
            </a:r>
            <a:r>
              <a:rPr lang="en-US" sz="3500" b="0" i="1" u="none" strike="noStrike" cap="none" dirty="0">
                <a:solidFill>
                  <a:schemeClr val="dk1"/>
                </a:solidFill>
                <a:latin typeface="Calibri"/>
                <a:ea typeface="Calibri"/>
                <a:cs typeface="Calibri"/>
                <a:sym typeface="Calibri"/>
              </a:rPr>
              <a:t>. 81/08)</a:t>
            </a:r>
            <a:endParaRPr sz="35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3500" b="0" i="0" u="none" strike="noStrike" cap="none" dirty="0">
              <a:solidFill>
                <a:schemeClr val="dk1"/>
              </a:solidFill>
              <a:latin typeface="Calibri"/>
              <a:ea typeface="Calibri"/>
              <a:cs typeface="Calibri"/>
              <a:sym typeface="Calibri"/>
            </a:endParaRPr>
          </a:p>
          <a:p>
            <a:pPr marL="0" marR="0" lvl="0" indent="0" algn="l" rtl="0">
              <a:lnSpc>
                <a:spcPct val="100000"/>
              </a:lnSpc>
              <a:spcBef>
                <a:spcPts val="25"/>
              </a:spcBef>
              <a:spcAft>
                <a:spcPts val="0"/>
              </a:spcAft>
              <a:buNone/>
            </a:pPr>
            <a:endParaRPr sz="2700" b="0" i="0" u="none" strike="noStrike" cap="none" dirty="0">
              <a:solidFill>
                <a:schemeClr val="dk1"/>
              </a:solidFill>
              <a:latin typeface="Calibri"/>
              <a:ea typeface="Calibri"/>
              <a:cs typeface="Calibri"/>
              <a:sym typeface="Calibri"/>
            </a:endParaRPr>
          </a:p>
          <a:p>
            <a:pPr marL="12700" marR="5080" lvl="0" indent="0" algn="l" rtl="0">
              <a:lnSpc>
                <a:spcPct val="80300"/>
              </a:lnSpc>
              <a:spcBef>
                <a:spcPts val="5"/>
              </a:spcBef>
              <a:spcAft>
                <a:spcPts val="0"/>
              </a:spcAft>
              <a:buNone/>
            </a:pPr>
            <a:r>
              <a:rPr lang="en-US" sz="3500" b="0" i="0" u="none" strike="noStrike" cap="none" dirty="0">
                <a:solidFill>
                  <a:schemeClr val="dk1"/>
                </a:solidFill>
                <a:latin typeface="Calibri"/>
                <a:ea typeface="Calibri"/>
                <a:cs typeface="Calibri"/>
                <a:sym typeface="Calibri"/>
              </a:rPr>
              <a:t>1) </a:t>
            </a:r>
            <a:r>
              <a:rPr lang="en-US" sz="3500" b="1" i="0" u="none" strike="noStrike" cap="none" dirty="0">
                <a:solidFill>
                  <a:schemeClr val="dk1"/>
                </a:solidFill>
                <a:latin typeface="Calibri"/>
                <a:ea typeface="Calibri"/>
                <a:cs typeface="Calibri"/>
                <a:sym typeface="Calibri"/>
              </a:rPr>
              <a:t>sostanze </a:t>
            </a:r>
            <a:r>
              <a:rPr lang="en-US" sz="3500" b="0" i="0" u="none" strike="noStrike" cap="none" dirty="0">
                <a:solidFill>
                  <a:schemeClr val="dk1"/>
                </a:solidFill>
                <a:latin typeface="Calibri"/>
                <a:ea typeface="Calibri"/>
                <a:cs typeface="Calibri"/>
                <a:sym typeface="Calibri"/>
              </a:rPr>
              <a:t>che, in base alle loro  caratteristiche chimiche, </a:t>
            </a:r>
            <a:r>
              <a:rPr lang="en-US" sz="3500" b="0" i="0" u="none" strike="noStrike" cap="none" dirty="0" err="1">
                <a:solidFill>
                  <a:schemeClr val="dk1"/>
                </a:solidFill>
                <a:latin typeface="Calibri"/>
                <a:ea typeface="Calibri"/>
                <a:cs typeface="Calibri"/>
                <a:sym typeface="Calibri"/>
              </a:rPr>
              <a:t>chimico</a:t>
            </a:r>
            <a:r>
              <a:rPr lang="en-US" sz="3500" b="0" i="0" u="none" strike="noStrike" cap="none" dirty="0">
                <a:solidFill>
                  <a:schemeClr val="dk1"/>
                </a:solidFill>
                <a:latin typeface="Calibri"/>
                <a:ea typeface="Calibri"/>
                <a:cs typeface="Calibri"/>
                <a:sym typeface="Calibri"/>
              </a:rPr>
              <a:t>-fisiche e  </a:t>
            </a:r>
            <a:r>
              <a:rPr lang="en-US" sz="3500" b="0" i="0" u="none" strike="noStrike" cap="none" dirty="0" err="1">
                <a:solidFill>
                  <a:schemeClr val="dk1"/>
                </a:solidFill>
                <a:latin typeface="Calibri"/>
                <a:ea typeface="Calibri"/>
                <a:cs typeface="Calibri"/>
                <a:sym typeface="Calibri"/>
              </a:rPr>
              <a:t>tossicologiche</a:t>
            </a:r>
            <a:r>
              <a:rPr lang="en-US" sz="3500" b="0" i="0" u="none" strike="noStrike" cap="none" dirty="0">
                <a:solidFill>
                  <a:schemeClr val="dk1"/>
                </a:solidFill>
                <a:latin typeface="Calibri"/>
                <a:ea typeface="Calibri"/>
                <a:cs typeface="Calibri"/>
                <a:sym typeface="Calibri"/>
              </a:rPr>
              <a:t>, sono </a:t>
            </a:r>
            <a:r>
              <a:rPr lang="en-US" sz="3500" b="0" i="0" u="none" strike="noStrike" cap="none" dirty="0" err="1">
                <a:solidFill>
                  <a:schemeClr val="dk1"/>
                </a:solidFill>
                <a:latin typeface="Calibri"/>
                <a:ea typeface="Calibri"/>
                <a:cs typeface="Calibri"/>
                <a:sym typeface="Calibri"/>
              </a:rPr>
              <a:t>ritenute</a:t>
            </a:r>
            <a:r>
              <a:rPr lang="en-US" sz="3500" b="0" i="0" u="none" strike="noStrike" cap="none" dirty="0">
                <a:solidFill>
                  <a:schemeClr val="dk1"/>
                </a:solidFill>
                <a:latin typeface="Calibri"/>
                <a:ea typeface="Calibri"/>
                <a:cs typeface="Calibri"/>
                <a:sym typeface="Calibri"/>
              </a:rPr>
              <a:t> </a:t>
            </a:r>
            <a:r>
              <a:rPr lang="en-US" sz="3500" b="0" i="0" u="none" strike="noStrike" cap="none" dirty="0" err="1">
                <a:solidFill>
                  <a:schemeClr val="dk1"/>
                </a:solidFill>
                <a:latin typeface="Calibri"/>
                <a:ea typeface="Calibri"/>
                <a:cs typeface="Calibri"/>
                <a:sym typeface="Calibri"/>
              </a:rPr>
              <a:t>pericolose</a:t>
            </a:r>
            <a:r>
              <a:rPr lang="en-US" sz="3500" b="0" i="0" u="none" strike="noStrike" cap="none" dirty="0">
                <a:solidFill>
                  <a:schemeClr val="dk1"/>
                </a:solidFill>
                <a:latin typeface="Calibri"/>
                <a:ea typeface="Calibri"/>
                <a:cs typeface="Calibri"/>
                <a:sym typeface="Calibri"/>
              </a:rPr>
              <a:t> ai  sensi del D. </a:t>
            </a:r>
            <a:r>
              <a:rPr lang="en-US" sz="3500" b="0" i="0" u="none" strike="noStrike" cap="none" dirty="0" err="1">
                <a:solidFill>
                  <a:schemeClr val="dk1"/>
                </a:solidFill>
                <a:latin typeface="Calibri"/>
                <a:ea typeface="Calibri"/>
                <a:cs typeface="Calibri"/>
                <a:sym typeface="Calibri"/>
              </a:rPr>
              <a:t>Lgs</a:t>
            </a:r>
            <a:r>
              <a:rPr lang="en-US" sz="3500" b="0" i="0" u="none" strike="noStrike" cap="none" dirty="0">
                <a:solidFill>
                  <a:schemeClr val="dk1"/>
                </a:solidFill>
                <a:latin typeface="Calibri"/>
                <a:ea typeface="Calibri"/>
                <a:cs typeface="Calibri"/>
                <a:sym typeface="Calibri"/>
              </a:rPr>
              <a:t>	52/97	e al D. </a:t>
            </a:r>
            <a:r>
              <a:rPr lang="en-US" sz="3500" b="0" i="0" u="none" strike="noStrike" cap="none" dirty="0" err="1">
                <a:solidFill>
                  <a:schemeClr val="dk1"/>
                </a:solidFill>
                <a:latin typeface="Calibri"/>
                <a:ea typeface="Calibri"/>
                <a:cs typeface="Calibri"/>
                <a:sym typeface="Calibri"/>
              </a:rPr>
              <a:t>Lgs</a:t>
            </a:r>
            <a:r>
              <a:rPr lang="en-US" sz="3500" b="0" i="0" u="none" strike="noStrike" cap="none" dirty="0">
                <a:solidFill>
                  <a:schemeClr val="dk1"/>
                </a:solidFill>
                <a:latin typeface="Calibri"/>
                <a:ea typeface="Calibri"/>
                <a:cs typeface="Calibri"/>
                <a:sym typeface="Calibri"/>
              </a:rPr>
              <a:t>	285/98  e s. m., con </a:t>
            </a:r>
            <a:r>
              <a:rPr lang="en-US" sz="3500" b="0" i="0" u="none" strike="noStrike" cap="none" dirty="0" err="1">
                <a:solidFill>
                  <a:schemeClr val="dk1"/>
                </a:solidFill>
                <a:latin typeface="Calibri"/>
                <a:ea typeface="Calibri"/>
                <a:cs typeface="Calibri"/>
                <a:sym typeface="Calibri"/>
              </a:rPr>
              <a:t>esclusione</a:t>
            </a:r>
            <a:r>
              <a:rPr lang="en-US" sz="3500" b="0" i="0" u="none" strike="noStrike" cap="none" dirty="0">
                <a:solidFill>
                  <a:schemeClr val="dk1"/>
                </a:solidFill>
                <a:latin typeface="Calibri"/>
                <a:ea typeface="Calibri"/>
                <a:cs typeface="Calibri"/>
                <a:sym typeface="Calibri"/>
              </a:rPr>
              <a:t> delle sostanze  </a:t>
            </a:r>
            <a:r>
              <a:rPr lang="en-US" sz="3500" b="0" i="0" u="none" strike="noStrike" cap="none" dirty="0" err="1">
                <a:solidFill>
                  <a:schemeClr val="dk1"/>
                </a:solidFill>
                <a:latin typeface="Calibri"/>
                <a:ea typeface="Calibri"/>
                <a:cs typeface="Calibri"/>
                <a:sym typeface="Calibri"/>
              </a:rPr>
              <a:t>pericolose</a:t>
            </a:r>
            <a:r>
              <a:rPr lang="en-US" sz="3500" b="0" i="0" u="none" strike="noStrike" cap="none" dirty="0">
                <a:solidFill>
                  <a:schemeClr val="dk1"/>
                </a:solidFill>
                <a:latin typeface="Calibri"/>
                <a:ea typeface="Calibri"/>
                <a:cs typeface="Calibri"/>
                <a:sym typeface="Calibri"/>
              </a:rPr>
              <a:t> solo per l’ambiente (sono  </a:t>
            </a:r>
            <a:r>
              <a:rPr lang="en-US" sz="3500" b="0" i="0" u="none" strike="noStrike" cap="none" dirty="0" err="1">
                <a:solidFill>
                  <a:schemeClr val="dk1"/>
                </a:solidFill>
                <a:latin typeface="Calibri"/>
                <a:ea typeface="Calibri"/>
                <a:cs typeface="Calibri"/>
                <a:sym typeface="Calibri"/>
              </a:rPr>
              <a:t>sottoposte</a:t>
            </a:r>
            <a:r>
              <a:rPr lang="en-US" sz="3500" b="0" i="0" u="none" strike="noStrike" cap="none" dirty="0">
                <a:solidFill>
                  <a:schemeClr val="dk1"/>
                </a:solidFill>
                <a:latin typeface="Calibri"/>
                <a:ea typeface="Calibri"/>
                <a:cs typeface="Calibri"/>
                <a:sym typeface="Calibri"/>
              </a:rPr>
              <a:t> ad una </a:t>
            </a:r>
            <a:r>
              <a:rPr lang="en-US" sz="3500" b="0" i="0" u="none" strike="noStrike" cap="none" dirty="0" err="1">
                <a:solidFill>
                  <a:schemeClr val="dk1"/>
                </a:solidFill>
                <a:latin typeface="Calibri"/>
                <a:ea typeface="Calibri"/>
                <a:cs typeface="Calibri"/>
                <a:sym typeface="Calibri"/>
              </a:rPr>
              <a:t>normativa</a:t>
            </a:r>
            <a:r>
              <a:rPr lang="en-US" sz="3500" b="0" i="0" u="none" strike="noStrike" cap="none" dirty="0">
                <a:solidFill>
                  <a:schemeClr val="dk1"/>
                </a:solidFill>
                <a:latin typeface="Calibri"/>
                <a:ea typeface="Calibri"/>
                <a:cs typeface="Calibri"/>
                <a:sym typeface="Calibri"/>
              </a:rPr>
              <a:t> a parte).</a:t>
            </a:r>
            <a:endParaRPr sz="35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80"/>
        <p:cNvGrpSpPr/>
        <p:nvPr/>
      </p:nvGrpSpPr>
      <p:grpSpPr>
        <a:xfrm>
          <a:off x="0" y="0"/>
          <a:ext cx="0" cy="0"/>
          <a:chOff x="0" y="0"/>
          <a:chExt cx="0" cy="0"/>
        </a:xfrm>
      </p:grpSpPr>
      <p:sp>
        <p:nvSpPr>
          <p:cNvPr id="81" name="Google Shape;81;p8"/>
          <p:cNvSpPr txBox="1">
            <a:spLocks noGrp="1"/>
          </p:cNvSpPr>
          <p:nvPr>
            <p:ph type="title"/>
          </p:nvPr>
        </p:nvSpPr>
        <p:spPr>
          <a:xfrm>
            <a:off x="1941322" y="453008"/>
            <a:ext cx="5259705" cy="1040130"/>
          </a:xfrm>
          <a:prstGeom prst="rect">
            <a:avLst/>
          </a:prstGeom>
          <a:noFill/>
          <a:ln>
            <a:noFill/>
          </a:ln>
        </p:spPr>
        <p:txBody>
          <a:bodyPr spcFirstLastPara="1" wrap="square" lIns="0" tIns="13325" rIns="0" bIns="0" anchor="t" anchorCtr="0">
            <a:spAutoFit/>
          </a:bodyPr>
          <a:lstStyle/>
          <a:p>
            <a:pPr marL="0" lvl="0" indent="0" algn="ctr" rtl="0">
              <a:lnSpc>
                <a:spcPct val="114000"/>
              </a:lnSpc>
              <a:spcBef>
                <a:spcPts val="0"/>
              </a:spcBef>
              <a:spcAft>
                <a:spcPts val="0"/>
              </a:spcAft>
              <a:buNone/>
            </a:pPr>
            <a:r>
              <a:rPr lang="en-US" sz="3500" b="1">
                <a:solidFill>
                  <a:srgbClr val="000000"/>
                </a:solidFill>
                <a:latin typeface="Calibri"/>
                <a:ea typeface="Calibri"/>
                <a:cs typeface="Calibri"/>
                <a:sym typeface="Calibri"/>
              </a:rPr>
              <a:t>AGENTI CHIMICI </a:t>
            </a:r>
            <a:r>
              <a:rPr lang="en-US" sz="3500" b="1" i="1">
                <a:latin typeface="Calibri"/>
                <a:ea typeface="Calibri"/>
                <a:cs typeface="Calibri"/>
                <a:sym typeface="Calibri"/>
              </a:rPr>
              <a:t>PERICOLOSI</a:t>
            </a:r>
            <a:endParaRPr sz="3500">
              <a:latin typeface="Calibri"/>
              <a:ea typeface="Calibri"/>
              <a:cs typeface="Calibri"/>
              <a:sym typeface="Calibri"/>
            </a:endParaRPr>
          </a:p>
          <a:p>
            <a:pPr marL="635" lvl="0" indent="0" algn="ctr" rtl="0">
              <a:lnSpc>
                <a:spcPct val="114000"/>
              </a:lnSpc>
              <a:spcBef>
                <a:spcPts val="0"/>
              </a:spcBef>
              <a:spcAft>
                <a:spcPts val="0"/>
              </a:spcAft>
              <a:buNone/>
            </a:pPr>
            <a:r>
              <a:rPr lang="en-US" sz="3500" i="1">
                <a:solidFill>
                  <a:srgbClr val="000000"/>
                </a:solidFill>
                <a:latin typeface="Calibri"/>
                <a:ea typeface="Calibri"/>
                <a:cs typeface="Calibri"/>
                <a:sym typeface="Calibri"/>
              </a:rPr>
              <a:t>(Titolo IX del D.lgs. 81/08)</a:t>
            </a:r>
            <a:endParaRPr sz="3500">
              <a:latin typeface="Calibri"/>
              <a:ea typeface="Calibri"/>
              <a:cs typeface="Calibri"/>
              <a:sym typeface="Calibri"/>
            </a:endParaRPr>
          </a:p>
        </p:txBody>
      </p:sp>
      <p:sp>
        <p:nvSpPr>
          <p:cNvPr id="82" name="Google Shape;82;p8"/>
          <p:cNvSpPr txBox="1"/>
          <p:nvPr/>
        </p:nvSpPr>
        <p:spPr>
          <a:xfrm>
            <a:off x="890422" y="2092198"/>
            <a:ext cx="5062322" cy="4561585"/>
          </a:xfrm>
          <a:prstGeom prst="rect">
            <a:avLst/>
          </a:prstGeom>
          <a:noFill/>
          <a:ln>
            <a:noFill/>
          </a:ln>
        </p:spPr>
        <p:txBody>
          <a:bodyPr spcFirstLastPara="1" wrap="square" lIns="0" tIns="67925" rIns="0" bIns="0" anchor="t" anchorCtr="0">
            <a:spAutoFit/>
          </a:bodyPr>
          <a:lstStyle/>
          <a:p>
            <a:pPr marL="58419" marR="5080" lvl="0" indent="45720" algn="just" rtl="0">
              <a:lnSpc>
                <a:spcPct val="108124"/>
              </a:lnSpc>
              <a:spcBef>
                <a:spcPts val="0"/>
              </a:spcBef>
              <a:spcAft>
                <a:spcPts val="0"/>
              </a:spcAft>
              <a:buNone/>
            </a:pPr>
            <a:r>
              <a:rPr lang="en-US" sz="3200" b="0" i="0" u="none" strike="noStrike" cap="none" dirty="0">
                <a:solidFill>
                  <a:schemeClr val="dk1"/>
                </a:solidFill>
                <a:latin typeface="Calibri"/>
                <a:ea typeface="Calibri"/>
                <a:cs typeface="Calibri"/>
                <a:sym typeface="Calibri"/>
              </a:rPr>
              <a:t>Per esempio i prodotti di  combustione	presenti  durante un incendio</a:t>
            </a:r>
            <a:endParaRPr sz="3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3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3200" b="0" i="0" u="none" strike="noStrike" cap="none" dirty="0">
              <a:solidFill>
                <a:schemeClr val="dk1"/>
              </a:solidFill>
              <a:latin typeface="Calibri"/>
              <a:ea typeface="Calibri"/>
              <a:cs typeface="Calibri"/>
              <a:sym typeface="Calibri"/>
            </a:endParaRPr>
          </a:p>
          <a:p>
            <a:pPr marL="58419" marR="7620" lvl="0" indent="-45720" algn="just" rtl="0">
              <a:lnSpc>
                <a:spcPct val="108124"/>
              </a:lnSpc>
              <a:spcBef>
                <a:spcPts val="2090"/>
              </a:spcBef>
              <a:spcAft>
                <a:spcPts val="0"/>
              </a:spcAft>
              <a:buNone/>
            </a:pPr>
            <a:r>
              <a:rPr lang="en-US" sz="3200" b="0" i="0" u="none" strike="noStrike" cap="none" dirty="0">
                <a:solidFill>
                  <a:schemeClr val="dk1"/>
                </a:solidFill>
                <a:latin typeface="Calibri"/>
                <a:ea typeface="Calibri"/>
                <a:cs typeface="Calibri"/>
                <a:sym typeface="Calibri"/>
              </a:rPr>
              <a:t>o dai prodotti che si formano  durante il processo di  </a:t>
            </a:r>
            <a:r>
              <a:rPr lang="en-US" sz="3200" b="0" i="0" u="none" strike="noStrike" cap="none" dirty="0" err="1">
                <a:solidFill>
                  <a:schemeClr val="dk1"/>
                </a:solidFill>
                <a:latin typeface="Calibri"/>
                <a:ea typeface="Calibri"/>
                <a:cs typeface="Calibri"/>
                <a:sym typeface="Calibri"/>
              </a:rPr>
              <a:t>saldatura</a:t>
            </a:r>
            <a:endParaRPr sz="3200" b="0" i="0" u="none" strike="noStrike" cap="none" dirty="0">
              <a:solidFill>
                <a:schemeClr val="dk1"/>
              </a:solidFill>
              <a:latin typeface="Calibri"/>
              <a:ea typeface="Calibri"/>
              <a:cs typeface="Calibri"/>
              <a:sym typeface="Calibri"/>
            </a:endParaRPr>
          </a:p>
        </p:txBody>
      </p:sp>
      <p:pic>
        <p:nvPicPr>
          <p:cNvPr id="83" name="Google Shape;83;p8"/>
          <p:cNvPicPr preferRelativeResize="0"/>
          <p:nvPr/>
        </p:nvPicPr>
        <p:blipFill rotWithShape="1">
          <a:blip r:embed="rId3">
            <a:alphaModFix/>
          </a:blip>
          <a:srcRect/>
          <a:stretch/>
        </p:blipFill>
        <p:spPr>
          <a:xfrm>
            <a:off x="5952744" y="1664207"/>
            <a:ext cx="2563368" cy="2555748"/>
          </a:xfrm>
          <a:prstGeom prst="rect">
            <a:avLst/>
          </a:prstGeom>
          <a:noFill/>
          <a:ln>
            <a:noFill/>
          </a:ln>
        </p:spPr>
      </p:pic>
      <p:pic>
        <p:nvPicPr>
          <p:cNvPr id="84" name="Google Shape;84;p8"/>
          <p:cNvPicPr preferRelativeResize="0"/>
          <p:nvPr/>
        </p:nvPicPr>
        <p:blipFill rotWithShape="1">
          <a:blip r:embed="rId4">
            <a:alphaModFix/>
          </a:blip>
          <a:srcRect/>
          <a:stretch/>
        </p:blipFill>
        <p:spPr>
          <a:xfrm>
            <a:off x="6507480" y="4383023"/>
            <a:ext cx="1780031" cy="227076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88"/>
        <p:cNvGrpSpPr/>
        <p:nvPr/>
      </p:nvGrpSpPr>
      <p:grpSpPr>
        <a:xfrm>
          <a:off x="0" y="0"/>
          <a:ext cx="0" cy="0"/>
          <a:chOff x="0" y="0"/>
          <a:chExt cx="0" cy="0"/>
        </a:xfrm>
      </p:grpSpPr>
      <p:sp>
        <p:nvSpPr>
          <p:cNvPr id="93" name="Google Shape;93;p9"/>
          <p:cNvSpPr txBox="1">
            <a:spLocks noGrp="1"/>
          </p:cNvSpPr>
          <p:nvPr>
            <p:ph type="title"/>
          </p:nvPr>
        </p:nvSpPr>
        <p:spPr>
          <a:xfrm>
            <a:off x="1991614" y="453008"/>
            <a:ext cx="5161800" cy="1166400"/>
          </a:xfrm>
          <a:prstGeom prst="rect">
            <a:avLst/>
          </a:prstGeom>
          <a:noFill/>
          <a:ln>
            <a:noFill/>
          </a:ln>
        </p:spPr>
        <p:txBody>
          <a:bodyPr spcFirstLastPara="1" wrap="square" lIns="0" tIns="13325" rIns="0" bIns="0" anchor="t" anchorCtr="0">
            <a:spAutoFit/>
          </a:bodyPr>
          <a:lstStyle/>
          <a:p>
            <a:pPr marL="0" lvl="0" indent="0" algn="ctr" rtl="0">
              <a:lnSpc>
                <a:spcPct val="114000"/>
              </a:lnSpc>
              <a:spcBef>
                <a:spcPts val="0"/>
              </a:spcBef>
              <a:spcAft>
                <a:spcPts val="0"/>
              </a:spcAft>
              <a:buNone/>
            </a:pPr>
            <a:endParaRPr sz="3500" dirty="0">
              <a:solidFill>
                <a:srgbClr val="000000"/>
              </a:solidFill>
            </a:endParaRPr>
          </a:p>
          <a:p>
            <a:pPr marL="0" lvl="0" indent="0" algn="l" rtl="0">
              <a:lnSpc>
                <a:spcPct val="114000"/>
              </a:lnSpc>
              <a:spcBef>
                <a:spcPts val="0"/>
              </a:spcBef>
              <a:spcAft>
                <a:spcPts val="0"/>
              </a:spcAft>
              <a:buNone/>
            </a:pPr>
            <a:endParaRPr sz="3500" dirty="0">
              <a:latin typeface="Calibri"/>
              <a:ea typeface="Calibri"/>
              <a:cs typeface="Calibri"/>
              <a:sym typeface="Calibri"/>
            </a:endParaRPr>
          </a:p>
        </p:txBody>
      </p:sp>
      <p:sp>
        <p:nvSpPr>
          <p:cNvPr id="94" name="Google Shape;94;p9"/>
          <p:cNvSpPr txBox="1"/>
          <p:nvPr/>
        </p:nvSpPr>
        <p:spPr>
          <a:xfrm>
            <a:off x="269805" y="1568608"/>
            <a:ext cx="8436458" cy="4710382"/>
          </a:xfrm>
          <a:prstGeom prst="rect">
            <a:avLst/>
          </a:prstGeom>
          <a:noFill/>
          <a:ln>
            <a:noFill/>
          </a:ln>
        </p:spPr>
        <p:txBody>
          <a:bodyPr spcFirstLastPara="1" wrap="square" lIns="0" tIns="54600" rIns="0" bIns="0" anchor="t" anchorCtr="0">
            <a:spAutoFit/>
          </a:bodyPr>
          <a:lstStyle/>
          <a:p>
            <a:pPr marL="12700" marR="5080" lvl="0" indent="0" algn="l" rtl="0">
              <a:lnSpc>
                <a:spcPct val="90000"/>
              </a:lnSpc>
              <a:spcBef>
                <a:spcPts val="0"/>
              </a:spcBef>
              <a:spcAft>
                <a:spcPts val="0"/>
              </a:spcAft>
              <a:buNone/>
            </a:pPr>
            <a:r>
              <a:rPr lang="en-US" sz="2800" b="1" i="0" u="none" strike="noStrike" cap="none" dirty="0">
                <a:solidFill>
                  <a:srgbClr val="FF0000"/>
                </a:solidFill>
                <a:latin typeface="Calibri"/>
                <a:ea typeface="Calibri"/>
                <a:cs typeface="Calibri"/>
                <a:sym typeface="Calibri"/>
              </a:rPr>
              <a:t>Gli </a:t>
            </a:r>
            <a:r>
              <a:rPr lang="en-US" sz="2800" b="1" i="0" u="none" strike="noStrike" cap="none" dirty="0" err="1">
                <a:solidFill>
                  <a:srgbClr val="FF0000"/>
                </a:solidFill>
                <a:latin typeface="Calibri"/>
                <a:ea typeface="Calibri"/>
                <a:cs typeface="Calibri"/>
                <a:sym typeface="Calibri"/>
              </a:rPr>
              <a:t>agenti</a:t>
            </a:r>
            <a:r>
              <a:rPr lang="en-US" sz="2800" b="1" i="0" u="none" strike="noStrike" cap="none" dirty="0">
                <a:solidFill>
                  <a:srgbClr val="FF0000"/>
                </a:solidFill>
                <a:latin typeface="Calibri"/>
                <a:ea typeface="Calibri"/>
                <a:cs typeface="Calibri"/>
                <a:sym typeface="Calibri"/>
              </a:rPr>
              <a:t> chimici pericolosi possono </a:t>
            </a:r>
            <a:r>
              <a:rPr lang="en-US" sz="2800" b="1" i="0" u="none" strike="noStrike" cap="none" dirty="0" err="1">
                <a:solidFill>
                  <a:srgbClr val="FF0000"/>
                </a:solidFill>
                <a:latin typeface="Calibri"/>
                <a:ea typeface="Calibri"/>
                <a:cs typeface="Calibri"/>
                <a:sym typeface="Calibri"/>
              </a:rPr>
              <a:t>indurre</a:t>
            </a:r>
            <a:r>
              <a:rPr lang="en-US" sz="2800" b="1" i="0" u="none" strike="noStrike" cap="none" dirty="0">
                <a:solidFill>
                  <a:srgbClr val="FF0000"/>
                </a:solidFill>
                <a:latin typeface="Calibri"/>
                <a:ea typeface="Calibri"/>
                <a:cs typeface="Calibri"/>
                <a:sym typeface="Calibri"/>
              </a:rPr>
              <a:t> effetti  </a:t>
            </a:r>
            <a:r>
              <a:rPr lang="en-US" sz="2800" b="1" i="0" u="none" strike="noStrike" cap="none" dirty="0" err="1">
                <a:solidFill>
                  <a:srgbClr val="FF0000"/>
                </a:solidFill>
                <a:latin typeface="Calibri"/>
                <a:ea typeface="Calibri"/>
                <a:cs typeface="Calibri"/>
                <a:sym typeface="Calibri"/>
              </a:rPr>
              <a:t>dannosi</a:t>
            </a:r>
            <a:r>
              <a:rPr lang="en-US" sz="2800" b="1" i="0" u="none" strike="noStrike" cap="none" dirty="0">
                <a:solidFill>
                  <a:srgbClr val="FF0000"/>
                </a:solidFill>
                <a:latin typeface="Calibri"/>
                <a:ea typeface="Calibri"/>
                <a:cs typeface="Calibri"/>
                <a:sym typeface="Calibri"/>
              </a:rPr>
              <a:t>, più o meno gravi sugli organismi che ne  </a:t>
            </a:r>
            <a:r>
              <a:rPr lang="en-US" sz="2800" b="1" i="0" u="none" strike="noStrike" cap="none" dirty="0" err="1">
                <a:solidFill>
                  <a:srgbClr val="FF0000"/>
                </a:solidFill>
                <a:latin typeface="Calibri"/>
                <a:ea typeface="Calibri"/>
                <a:cs typeface="Calibri"/>
                <a:sym typeface="Calibri"/>
              </a:rPr>
              <a:t>subiscono</a:t>
            </a:r>
            <a:r>
              <a:rPr lang="en-US" sz="2800" b="1" i="0" u="none" strike="noStrike" cap="none" dirty="0">
                <a:solidFill>
                  <a:srgbClr val="FF0000"/>
                </a:solidFill>
                <a:latin typeface="Calibri"/>
                <a:ea typeface="Calibri"/>
                <a:cs typeface="Calibri"/>
                <a:sym typeface="Calibri"/>
              </a:rPr>
              <a:t> </a:t>
            </a:r>
            <a:r>
              <a:rPr lang="en-US" sz="2800" b="1" i="0" u="none" strike="noStrike" cap="none" dirty="0" err="1">
                <a:solidFill>
                  <a:srgbClr val="FF0000"/>
                </a:solidFill>
                <a:latin typeface="Calibri"/>
                <a:ea typeface="Calibri"/>
                <a:cs typeface="Calibri"/>
                <a:sym typeface="Calibri"/>
              </a:rPr>
              <a:t>l’azione</a:t>
            </a:r>
            <a:r>
              <a:rPr lang="en-US" sz="2800" b="1" i="0" u="none" strike="noStrike" cap="none" dirty="0">
                <a:solidFill>
                  <a:srgbClr val="FF0000"/>
                </a:solidFill>
                <a:latin typeface="Calibri"/>
                <a:ea typeface="Calibri"/>
                <a:cs typeface="Calibri"/>
                <a:sym typeface="Calibri"/>
              </a:rPr>
              <a:t>, quali </a:t>
            </a:r>
            <a:r>
              <a:rPr lang="en-US" sz="2800" b="1" i="0" u="none" strike="noStrike" cap="none" dirty="0" err="1">
                <a:solidFill>
                  <a:srgbClr val="FF0000"/>
                </a:solidFill>
                <a:latin typeface="Calibri"/>
                <a:ea typeface="Calibri"/>
                <a:cs typeface="Calibri"/>
                <a:sym typeface="Calibri"/>
              </a:rPr>
              <a:t>intossicazioni</a:t>
            </a:r>
            <a:r>
              <a:rPr lang="en-US" sz="2800" b="1" i="0" u="none" strike="noStrike" cap="none" dirty="0">
                <a:solidFill>
                  <a:srgbClr val="FF0000"/>
                </a:solidFill>
                <a:latin typeface="Calibri"/>
                <a:ea typeface="Calibri"/>
                <a:cs typeface="Calibri"/>
                <a:sym typeface="Calibri"/>
              </a:rPr>
              <a:t>, malattie  </a:t>
            </a:r>
            <a:r>
              <a:rPr lang="en-US" sz="2800" b="1" i="0" u="none" strike="noStrike" cap="none" dirty="0" err="1">
                <a:solidFill>
                  <a:srgbClr val="FF0000"/>
                </a:solidFill>
                <a:latin typeface="Calibri"/>
                <a:ea typeface="Calibri"/>
                <a:cs typeface="Calibri"/>
                <a:sym typeface="Calibri"/>
              </a:rPr>
              <a:t>professionali</a:t>
            </a:r>
            <a:r>
              <a:rPr lang="en-US" sz="2800" b="1" i="0" u="none" strike="noStrike" cap="none" dirty="0">
                <a:solidFill>
                  <a:srgbClr val="FF0000"/>
                </a:solidFill>
                <a:latin typeface="Calibri"/>
                <a:ea typeface="Calibri"/>
                <a:cs typeface="Calibri"/>
                <a:sym typeface="Calibri"/>
              </a:rPr>
              <a:t> e non, fino alla morte, in funzione</a:t>
            </a:r>
            <a:endParaRPr sz="2800" b="1" i="0" u="none" strike="noStrike" cap="none" dirty="0">
              <a:solidFill>
                <a:srgbClr val="FF0000"/>
              </a:solidFill>
              <a:latin typeface="Calibri"/>
              <a:ea typeface="Calibri"/>
              <a:cs typeface="Calibri"/>
              <a:sym typeface="Calibri"/>
            </a:endParaRPr>
          </a:p>
          <a:p>
            <a:pPr marL="241300" marR="1218565" lvl="0" indent="-228600" algn="l" rtl="0">
              <a:lnSpc>
                <a:spcPct val="108214"/>
              </a:lnSpc>
              <a:spcBef>
                <a:spcPts val="1050"/>
              </a:spcBef>
              <a:spcAft>
                <a:spcPts val="0"/>
              </a:spcAft>
              <a:buClr>
                <a:schemeClr val="dk1"/>
              </a:buClr>
              <a:buSzPts val="2800"/>
              <a:buFont typeface="Arial"/>
              <a:buChar char="•"/>
            </a:pPr>
            <a:r>
              <a:rPr lang="en-US" sz="2800" b="0" i="0" u="none" strike="noStrike" cap="none" dirty="0">
                <a:solidFill>
                  <a:schemeClr val="dk1"/>
                </a:solidFill>
                <a:latin typeface="Calibri"/>
                <a:ea typeface="Calibri"/>
                <a:cs typeface="Calibri"/>
                <a:sym typeface="Calibri"/>
              </a:rPr>
              <a:t>delle </a:t>
            </a:r>
            <a:r>
              <a:rPr lang="en-US" sz="2800" b="0" i="0" u="none" strike="noStrike" cap="none" dirty="0" err="1">
                <a:solidFill>
                  <a:schemeClr val="dk1"/>
                </a:solidFill>
                <a:latin typeface="Calibri"/>
                <a:ea typeface="Calibri"/>
                <a:cs typeface="Calibri"/>
                <a:sym typeface="Calibri"/>
              </a:rPr>
              <a:t>specifiche</a:t>
            </a:r>
            <a:r>
              <a:rPr lang="en-US" sz="2800" b="0" i="0" u="none" strike="noStrike" cap="none" dirty="0">
                <a:solidFill>
                  <a:schemeClr val="dk1"/>
                </a:solidFill>
                <a:latin typeface="Calibri"/>
                <a:ea typeface="Calibri"/>
                <a:cs typeface="Calibri"/>
                <a:sym typeface="Calibri"/>
              </a:rPr>
              <a:t> proprietà </a:t>
            </a:r>
            <a:r>
              <a:rPr lang="en-US" sz="2800" b="0" i="0" u="none" strike="noStrike" cap="none" dirty="0" err="1">
                <a:solidFill>
                  <a:schemeClr val="dk1"/>
                </a:solidFill>
                <a:latin typeface="Calibri"/>
                <a:ea typeface="Calibri"/>
                <a:cs typeface="Calibri"/>
                <a:sym typeface="Calibri"/>
              </a:rPr>
              <a:t>chimico</a:t>
            </a:r>
            <a:r>
              <a:rPr lang="en-US" sz="2800" b="0" i="0" u="none" strike="noStrike" cap="none" dirty="0">
                <a:solidFill>
                  <a:schemeClr val="dk1"/>
                </a:solidFill>
                <a:latin typeface="Calibri"/>
                <a:ea typeface="Calibri"/>
                <a:cs typeface="Calibri"/>
                <a:sym typeface="Calibri"/>
              </a:rPr>
              <a:t>-fisiche  (</a:t>
            </a:r>
            <a:r>
              <a:rPr lang="en-US" sz="2800" b="0" i="0" u="none" strike="noStrike" cap="none" dirty="0" err="1">
                <a:solidFill>
                  <a:schemeClr val="dk1"/>
                </a:solidFill>
                <a:latin typeface="Calibri"/>
                <a:ea typeface="Calibri"/>
                <a:cs typeface="Calibri"/>
                <a:sym typeface="Calibri"/>
              </a:rPr>
              <a:t>liposolubilità</a:t>
            </a:r>
            <a:r>
              <a:rPr lang="en-US" sz="2800" b="0" i="0" u="none" strike="noStrike" cap="none" dirty="0">
                <a:solidFill>
                  <a:schemeClr val="dk1"/>
                </a:solidFill>
                <a:latin typeface="Calibri"/>
                <a:ea typeface="Calibri"/>
                <a:cs typeface="Calibri"/>
                <a:sym typeface="Calibri"/>
              </a:rPr>
              <a:t>, </a:t>
            </a:r>
            <a:r>
              <a:rPr lang="en-US" sz="2800" b="0" i="0" u="none" strike="noStrike" cap="none" dirty="0" err="1">
                <a:solidFill>
                  <a:schemeClr val="dk1"/>
                </a:solidFill>
                <a:latin typeface="Calibri"/>
                <a:ea typeface="Calibri"/>
                <a:cs typeface="Calibri"/>
                <a:sym typeface="Calibri"/>
              </a:rPr>
              <a:t>idrosolubilità</a:t>
            </a:r>
            <a:r>
              <a:rPr lang="en-US" sz="2800" b="0" i="0" u="none" strike="noStrike" cap="none" dirty="0">
                <a:solidFill>
                  <a:schemeClr val="dk1"/>
                </a:solidFill>
                <a:latin typeface="Calibri"/>
                <a:ea typeface="Calibri"/>
                <a:cs typeface="Calibri"/>
                <a:sym typeface="Calibri"/>
              </a:rPr>
              <a:t> ecc.) e/o  </a:t>
            </a:r>
            <a:r>
              <a:rPr lang="en-US" sz="2800" b="0" i="0" u="none" strike="noStrike" cap="none" dirty="0" err="1">
                <a:solidFill>
                  <a:schemeClr val="dk1"/>
                </a:solidFill>
                <a:latin typeface="Calibri"/>
                <a:ea typeface="Calibri"/>
                <a:cs typeface="Calibri"/>
                <a:sym typeface="Calibri"/>
              </a:rPr>
              <a:t>tossicologiche</a:t>
            </a:r>
            <a:r>
              <a:rPr lang="en-US" sz="2800" b="0" i="0" u="none" strike="noStrike" cap="none" dirty="0">
                <a:solidFill>
                  <a:schemeClr val="dk1"/>
                </a:solidFill>
                <a:latin typeface="Calibri"/>
                <a:ea typeface="Calibri"/>
                <a:cs typeface="Calibri"/>
                <a:sym typeface="Calibri"/>
              </a:rPr>
              <a:t>,</a:t>
            </a:r>
            <a:endParaRPr sz="2800" b="0" i="0" u="none" strike="noStrike" cap="none" dirty="0">
              <a:solidFill>
                <a:schemeClr val="dk1"/>
              </a:solidFill>
              <a:latin typeface="Calibri"/>
              <a:ea typeface="Calibri"/>
              <a:cs typeface="Calibri"/>
              <a:sym typeface="Calibri"/>
            </a:endParaRPr>
          </a:p>
          <a:p>
            <a:pPr marL="241300" marR="0" lvl="0" indent="-228600" algn="l" rtl="0">
              <a:lnSpc>
                <a:spcPct val="100000"/>
              </a:lnSpc>
              <a:spcBef>
                <a:spcPts val="605"/>
              </a:spcBef>
              <a:spcAft>
                <a:spcPts val="0"/>
              </a:spcAft>
              <a:buClr>
                <a:schemeClr val="dk1"/>
              </a:buClr>
              <a:buSzPts val="2800"/>
              <a:buFont typeface="Arial"/>
              <a:buChar char="•"/>
            </a:pPr>
            <a:r>
              <a:rPr lang="en-US" sz="2800" b="0" i="0" u="none" strike="noStrike" cap="none" dirty="0">
                <a:solidFill>
                  <a:schemeClr val="dk1"/>
                </a:solidFill>
                <a:latin typeface="Calibri"/>
                <a:ea typeface="Calibri"/>
                <a:cs typeface="Calibri"/>
                <a:sym typeface="Calibri"/>
              </a:rPr>
              <a:t>alle vie di assorbimento</a:t>
            </a:r>
            <a:endParaRPr sz="2800" b="0" i="0" u="none" strike="noStrike" cap="none" dirty="0">
              <a:solidFill>
                <a:schemeClr val="dk1"/>
              </a:solidFill>
              <a:latin typeface="Calibri"/>
              <a:ea typeface="Calibri"/>
              <a:cs typeface="Calibri"/>
              <a:sym typeface="Calibri"/>
            </a:endParaRPr>
          </a:p>
          <a:p>
            <a:pPr marL="241300" marR="1113155" lvl="0" indent="-228600" algn="l" rtl="0">
              <a:lnSpc>
                <a:spcPct val="107857"/>
              </a:lnSpc>
              <a:spcBef>
                <a:spcPts val="1045"/>
              </a:spcBef>
              <a:spcAft>
                <a:spcPts val="0"/>
              </a:spcAft>
              <a:buClr>
                <a:schemeClr val="dk1"/>
              </a:buClr>
              <a:buSzPts val="2800"/>
              <a:buFont typeface="Arial"/>
              <a:buChar char="•"/>
            </a:pPr>
            <a:r>
              <a:rPr lang="en-US" sz="2800" b="0" i="0" u="none" strike="noStrike" cap="none" dirty="0">
                <a:solidFill>
                  <a:schemeClr val="dk1"/>
                </a:solidFill>
                <a:latin typeface="Calibri"/>
                <a:ea typeface="Calibri"/>
                <a:cs typeface="Calibri"/>
                <a:sym typeface="Calibri"/>
              </a:rPr>
              <a:t>alle modalità di </a:t>
            </a:r>
            <a:r>
              <a:rPr lang="en-US" sz="2800" b="0" i="0" u="none" strike="noStrike" cap="none" dirty="0" err="1">
                <a:solidFill>
                  <a:schemeClr val="dk1"/>
                </a:solidFill>
                <a:latin typeface="Calibri"/>
                <a:ea typeface="Calibri"/>
                <a:cs typeface="Calibri"/>
                <a:sym typeface="Calibri"/>
              </a:rPr>
              <a:t>utilizzo</a:t>
            </a:r>
            <a:r>
              <a:rPr lang="en-US" sz="2800" b="0" i="0" u="none" strike="noStrike" cap="none" dirty="0">
                <a:solidFill>
                  <a:schemeClr val="dk1"/>
                </a:solidFill>
                <a:latin typeface="Calibri"/>
                <a:ea typeface="Calibri"/>
                <a:cs typeface="Calibri"/>
                <a:sym typeface="Calibri"/>
              </a:rPr>
              <a:t> degli stessi che ne  influenzano la dose </a:t>
            </a:r>
            <a:r>
              <a:rPr lang="en-US" sz="2800" b="0" i="0" u="none" strike="noStrike" cap="none" dirty="0" err="1">
                <a:solidFill>
                  <a:schemeClr val="dk1"/>
                </a:solidFill>
                <a:latin typeface="Calibri"/>
                <a:ea typeface="Calibri"/>
                <a:cs typeface="Calibri"/>
                <a:sym typeface="Calibri"/>
              </a:rPr>
              <a:t>assorbita</a:t>
            </a:r>
            <a:r>
              <a:rPr lang="en-US" sz="2800" b="0" i="0" u="none" strike="noStrike" cap="none" dirty="0">
                <a:solidFill>
                  <a:schemeClr val="dk1"/>
                </a:solidFill>
                <a:latin typeface="Calibri"/>
                <a:ea typeface="Calibri"/>
                <a:cs typeface="Calibri"/>
                <a:sym typeface="Calibri"/>
              </a:rPr>
              <a:t>.</a:t>
            </a:r>
            <a:endParaRPr sz="2800" b="0" i="0" u="none" strike="noStrike" cap="none" dirty="0">
              <a:solidFill>
                <a:schemeClr val="dk1"/>
              </a:solidFill>
              <a:latin typeface="Calibri"/>
              <a:ea typeface="Calibri"/>
              <a:cs typeface="Calibri"/>
              <a:sym typeface="Calibri"/>
            </a:endParaRPr>
          </a:p>
        </p:txBody>
      </p:sp>
      <p:sp>
        <p:nvSpPr>
          <p:cNvPr id="2" name="CasellaDiTesto 1">
            <a:extLst>
              <a:ext uri="{FF2B5EF4-FFF2-40B4-BE49-F238E27FC236}">
                <a16:creationId xmlns:a16="http://schemas.microsoft.com/office/drawing/2014/main" id="{B0D9A6BA-D3A6-A7F3-C42F-FFACE0CB592E}"/>
              </a:ext>
            </a:extLst>
          </p:cNvPr>
          <p:cNvSpPr txBox="1"/>
          <p:nvPr/>
        </p:nvSpPr>
        <p:spPr>
          <a:xfrm>
            <a:off x="1823683" y="-24046"/>
            <a:ext cx="5328703" cy="954107"/>
          </a:xfrm>
          <a:prstGeom prst="rect">
            <a:avLst/>
          </a:prstGeom>
          <a:noFill/>
        </p:spPr>
        <p:txBody>
          <a:bodyPr wrap="none" rtlCol="0">
            <a:spAutoFit/>
          </a:bodyPr>
          <a:lstStyle/>
          <a:p>
            <a:r>
              <a:rPr lang="it-IT" sz="2800" b="1" dirty="0">
                <a:solidFill>
                  <a:srgbClr val="0070C0"/>
                </a:solidFill>
              </a:rPr>
              <a:t>AGENTI CHIMICI PERICOLOSI</a:t>
            </a:r>
          </a:p>
          <a:p>
            <a:r>
              <a:rPr lang="it-IT" sz="2800" b="1" dirty="0">
                <a:solidFill>
                  <a:srgbClr val="0070C0"/>
                </a:solidFill>
              </a:rPr>
              <a:t>Titolo IX D.l.gs 81/08</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98"/>
        <p:cNvGrpSpPr/>
        <p:nvPr/>
      </p:nvGrpSpPr>
      <p:grpSpPr>
        <a:xfrm>
          <a:off x="0" y="0"/>
          <a:ext cx="0" cy="0"/>
          <a:chOff x="0" y="0"/>
          <a:chExt cx="0" cy="0"/>
        </a:xfrm>
      </p:grpSpPr>
      <p:pic>
        <p:nvPicPr>
          <p:cNvPr id="99" name="Google Shape;99;p10"/>
          <p:cNvPicPr preferRelativeResize="0"/>
          <p:nvPr/>
        </p:nvPicPr>
        <p:blipFill rotWithShape="1">
          <a:blip r:embed="rId3">
            <a:alphaModFix/>
          </a:blip>
          <a:srcRect/>
          <a:stretch/>
        </p:blipFill>
        <p:spPr>
          <a:xfrm>
            <a:off x="6835140" y="3526535"/>
            <a:ext cx="1952244" cy="3096768"/>
          </a:xfrm>
          <a:prstGeom prst="rect">
            <a:avLst/>
          </a:prstGeom>
          <a:noFill/>
          <a:ln>
            <a:noFill/>
          </a:ln>
        </p:spPr>
      </p:pic>
      <p:sp>
        <p:nvSpPr>
          <p:cNvPr id="100" name="Google Shape;100;p10"/>
          <p:cNvSpPr txBox="1">
            <a:spLocks noGrp="1"/>
          </p:cNvSpPr>
          <p:nvPr>
            <p:ph type="title"/>
          </p:nvPr>
        </p:nvSpPr>
        <p:spPr>
          <a:xfrm>
            <a:off x="707542" y="241172"/>
            <a:ext cx="7558405" cy="953135"/>
          </a:xfrm>
          <a:prstGeom prst="rect">
            <a:avLst/>
          </a:prstGeom>
          <a:noFill/>
          <a:ln>
            <a:noFill/>
          </a:ln>
        </p:spPr>
        <p:txBody>
          <a:bodyPr spcFirstLastPara="1" wrap="square" lIns="0" tIns="67925" rIns="0" bIns="0" anchor="t" anchorCtr="0">
            <a:spAutoFit/>
          </a:bodyPr>
          <a:lstStyle/>
          <a:p>
            <a:pPr marL="12700" marR="5080" lvl="0" indent="0" algn="l" rtl="0">
              <a:lnSpc>
                <a:spcPct val="108124"/>
              </a:lnSpc>
              <a:spcBef>
                <a:spcPts val="0"/>
              </a:spcBef>
              <a:spcAft>
                <a:spcPts val="0"/>
              </a:spcAft>
              <a:buNone/>
            </a:pPr>
            <a:r>
              <a:rPr lang="en-US" sz="3200" b="1">
                <a:solidFill>
                  <a:srgbClr val="000000"/>
                </a:solidFill>
                <a:latin typeface="Arial"/>
                <a:ea typeface="Arial"/>
                <a:cs typeface="Arial"/>
                <a:sym typeface="Arial"/>
              </a:rPr>
              <a:t>Attività che Comportano la Presenza di  Agenti Chimici (D.Lgs 81/08)</a:t>
            </a:r>
            <a:endParaRPr sz="3200">
              <a:latin typeface="Arial"/>
              <a:ea typeface="Arial"/>
              <a:cs typeface="Arial"/>
              <a:sym typeface="Arial"/>
            </a:endParaRPr>
          </a:p>
        </p:txBody>
      </p:sp>
      <p:sp>
        <p:nvSpPr>
          <p:cNvPr id="101" name="Google Shape;101;p10"/>
          <p:cNvSpPr txBox="1"/>
          <p:nvPr/>
        </p:nvSpPr>
        <p:spPr>
          <a:xfrm>
            <a:off x="707542" y="1603375"/>
            <a:ext cx="7423150" cy="4033520"/>
          </a:xfrm>
          <a:prstGeom prst="rect">
            <a:avLst/>
          </a:prstGeom>
          <a:noFill/>
          <a:ln>
            <a:noFill/>
          </a:ln>
        </p:spPr>
        <p:txBody>
          <a:bodyPr spcFirstLastPara="1" wrap="square" lIns="0" tIns="93975" rIns="0" bIns="0" anchor="t" anchorCtr="0">
            <a:spAutoFit/>
          </a:bodyPr>
          <a:lstStyle/>
          <a:p>
            <a:pPr marL="12700" marR="5080" lvl="0" indent="0" algn="l" rtl="0">
              <a:lnSpc>
                <a:spcPct val="79600"/>
              </a:lnSpc>
              <a:spcBef>
                <a:spcPts val="0"/>
              </a:spcBef>
              <a:spcAft>
                <a:spcPts val="0"/>
              </a:spcAft>
              <a:buNone/>
            </a:pPr>
            <a:r>
              <a:rPr lang="en-US" sz="2600" b="0" i="0" u="none" strike="noStrike" cap="none" dirty="0">
                <a:solidFill>
                  <a:schemeClr val="dk1"/>
                </a:solidFill>
                <a:latin typeface="Arial"/>
                <a:ea typeface="Arial"/>
                <a:cs typeface="Arial"/>
                <a:sym typeface="Arial"/>
              </a:rPr>
              <a:t>Tutte quelle attività </a:t>
            </a:r>
            <a:r>
              <a:rPr lang="en-US" sz="2600" b="0" i="0" u="none" strike="noStrike" cap="none" dirty="0" err="1">
                <a:solidFill>
                  <a:schemeClr val="dk1"/>
                </a:solidFill>
                <a:latin typeface="Arial"/>
                <a:ea typeface="Arial"/>
                <a:cs typeface="Arial"/>
                <a:sym typeface="Arial"/>
              </a:rPr>
              <a:t>lavorative</a:t>
            </a:r>
            <a:r>
              <a:rPr lang="en-US" sz="2600" b="0" i="0" u="none" strike="noStrike" cap="none" dirty="0">
                <a:solidFill>
                  <a:schemeClr val="dk1"/>
                </a:solidFill>
                <a:latin typeface="Arial"/>
                <a:ea typeface="Arial"/>
                <a:cs typeface="Arial"/>
                <a:sym typeface="Arial"/>
              </a:rPr>
              <a:t> o </a:t>
            </a:r>
            <a:r>
              <a:rPr lang="en-US" sz="2600" b="0" i="0" u="none" strike="noStrike" cap="none" dirty="0" err="1">
                <a:solidFill>
                  <a:schemeClr val="dk1"/>
                </a:solidFill>
                <a:latin typeface="Arial"/>
                <a:ea typeface="Arial"/>
                <a:cs typeface="Arial"/>
                <a:sym typeface="Arial"/>
              </a:rPr>
              <a:t>procedimenti</a:t>
            </a:r>
            <a:r>
              <a:rPr lang="en-US" sz="2600" b="0" i="0" u="none" strike="noStrike" cap="none" dirty="0">
                <a:solidFill>
                  <a:schemeClr val="dk1"/>
                </a:solidFill>
                <a:latin typeface="Arial"/>
                <a:ea typeface="Arial"/>
                <a:cs typeface="Arial"/>
                <a:sym typeface="Arial"/>
              </a:rPr>
              <a:t> in cui  </a:t>
            </a:r>
            <a:r>
              <a:rPr lang="en-US" sz="2600" b="1" i="0" u="none" strike="noStrike" cap="none" dirty="0">
                <a:solidFill>
                  <a:schemeClr val="dk1"/>
                </a:solidFill>
                <a:latin typeface="Arial"/>
                <a:ea typeface="Arial"/>
                <a:cs typeface="Arial"/>
                <a:sym typeface="Arial"/>
              </a:rPr>
              <a:t>sia presente anche un solo </a:t>
            </a:r>
            <a:r>
              <a:rPr lang="en-US" sz="2600" b="1" i="0" u="none" strike="noStrike" cap="none" dirty="0" err="1">
                <a:solidFill>
                  <a:schemeClr val="dk1"/>
                </a:solidFill>
                <a:latin typeface="Arial"/>
                <a:ea typeface="Arial"/>
                <a:cs typeface="Arial"/>
                <a:sym typeface="Arial"/>
              </a:rPr>
              <a:t>agente</a:t>
            </a:r>
            <a:r>
              <a:rPr lang="en-US" sz="2600" b="1" i="0" u="none" strike="noStrike" cap="none" dirty="0">
                <a:solidFill>
                  <a:schemeClr val="dk1"/>
                </a:solidFill>
                <a:latin typeface="Arial"/>
                <a:ea typeface="Arial"/>
                <a:cs typeface="Arial"/>
                <a:sym typeface="Arial"/>
              </a:rPr>
              <a:t> chimico  pericoloso </a:t>
            </a:r>
            <a:r>
              <a:rPr lang="en-US" sz="2600" b="0" i="0" u="none" strike="noStrike" cap="none" dirty="0">
                <a:solidFill>
                  <a:schemeClr val="dk1"/>
                </a:solidFill>
                <a:latin typeface="Arial"/>
                <a:ea typeface="Arial"/>
                <a:cs typeface="Arial"/>
                <a:sym typeface="Arial"/>
              </a:rPr>
              <a:t>ed anche </a:t>
            </a:r>
            <a:r>
              <a:rPr lang="en-US" sz="2600" b="0" i="0" u="none" strike="noStrike" cap="none" dirty="0" err="1">
                <a:solidFill>
                  <a:schemeClr val="dk1"/>
                </a:solidFill>
                <a:latin typeface="Arial"/>
                <a:ea typeface="Arial"/>
                <a:cs typeface="Arial"/>
                <a:sym typeface="Arial"/>
              </a:rPr>
              <a:t>ove</a:t>
            </a:r>
            <a:r>
              <a:rPr lang="en-US" sz="2600" b="0" i="0" u="none" strike="noStrike" cap="none" dirty="0">
                <a:solidFill>
                  <a:schemeClr val="dk1"/>
                </a:solidFill>
                <a:latin typeface="Arial"/>
                <a:ea typeface="Arial"/>
                <a:cs typeface="Arial"/>
                <a:sym typeface="Arial"/>
              </a:rPr>
              <a:t> ciò si </a:t>
            </a:r>
            <a:r>
              <a:rPr lang="en-US" sz="2600" b="0" i="0" u="none" strike="noStrike" cap="none" dirty="0" err="1">
                <a:solidFill>
                  <a:schemeClr val="dk1"/>
                </a:solidFill>
                <a:latin typeface="Arial"/>
                <a:ea typeface="Arial"/>
                <a:cs typeface="Arial"/>
                <a:sym typeface="Arial"/>
              </a:rPr>
              <a:t>verifichi</a:t>
            </a:r>
            <a:r>
              <a:rPr lang="en-US" sz="2600" b="0" i="0" u="none" strike="noStrike" cap="none" dirty="0">
                <a:solidFill>
                  <a:schemeClr val="dk1"/>
                </a:solidFill>
                <a:latin typeface="Arial"/>
                <a:ea typeface="Arial"/>
                <a:cs typeface="Arial"/>
                <a:sym typeface="Arial"/>
              </a:rPr>
              <a:t> solo  </a:t>
            </a:r>
            <a:r>
              <a:rPr lang="en-US" sz="2600" b="1" i="0" u="none" strike="noStrike" cap="none" dirty="0" err="1">
                <a:solidFill>
                  <a:schemeClr val="dk1"/>
                </a:solidFill>
                <a:latin typeface="Arial"/>
                <a:ea typeface="Arial"/>
                <a:cs typeface="Arial"/>
                <a:sym typeface="Arial"/>
              </a:rPr>
              <a:t>potenzialmente</a:t>
            </a:r>
            <a:r>
              <a:rPr lang="en-US" sz="2600" b="1" i="0" u="none" strike="noStrike" cap="none" dirty="0">
                <a:solidFill>
                  <a:schemeClr val="dk1"/>
                </a:solidFill>
                <a:latin typeface="Arial"/>
                <a:ea typeface="Arial"/>
                <a:cs typeface="Arial"/>
                <a:sym typeface="Arial"/>
              </a:rPr>
              <a:t> </a:t>
            </a:r>
            <a:r>
              <a:rPr lang="en-US" sz="2600" b="0" i="0" u="none" strike="noStrike" cap="none" dirty="0">
                <a:solidFill>
                  <a:schemeClr val="dk1"/>
                </a:solidFill>
                <a:latin typeface="Arial"/>
                <a:ea typeface="Arial"/>
                <a:cs typeface="Arial"/>
                <a:sym typeface="Arial"/>
              </a:rPr>
              <a:t>o </a:t>
            </a:r>
            <a:r>
              <a:rPr lang="en-US" sz="2600" b="1" i="0" u="none" strike="noStrike" cap="none" dirty="0">
                <a:solidFill>
                  <a:schemeClr val="dk1"/>
                </a:solidFill>
                <a:latin typeface="Arial"/>
                <a:ea typeface="Arial"/>
                <a:cs typeface="Arial"/>
                <a:sym typeface="Arial"/>
              </a:rPr>
              <a:t>per </a:t>
            </a:r>
            <a:r>
              <a:rPr lang="en-US" sz="2600" b="1" i="0" u="none" strike="noStrike" cap="none" dirty="0" err="1">
                <a:solidFill>
                  <a:schemeClr val="dk1"/>
                </a:solidFill>
                <a:latin typeface="Arial"/>
                <a:ea typeface="Arial"/>
                <a:cs typeface="Arial"/>
                <a:sym typeface="Arial"/>
              </a:rPr>
              <a:t>periodi</a:t>
            </a:r>
            <a:r>
              <a:rPr lang="en-US" sz="2600" b="1" i="0" u="none" strike="noStrike" cap="none" dirty="0">
                <a:solidFill>
                  <a:schemeClr val="dk1"/>
                </a:solidFill>
                <a:latin typeface="Arial"/>
                <a:ea typeface="Arial"/>
                <a:cs typeface="Arial"/>
                <a:sym typeface="Arial"/>
              </a:rPr>
              <a:t> </a:t>
            </a:r>
            <a:r>
              <a:rPr lang="en-US" sz="2600" b="1" i="0" u="none" strike="noStrike" cap="none" dirty="0" err="1">
                <a:solidFill>
                  <a:schemeClr val="dk1"/>
                </a:solidFill>
                <a:latin typeface="Arial"/>
                <a:ea typeface="Arial"/>
                <a:cs typeface="Arial"/>
                <a:sym typeface="Arial"/>
              </a:rPr>
              <a:t>limitati</a:t>
            </a:r>
            <a:r>
              <a:rPr lang="en-US" sz="2600" b="1" i="0" u="none" strike="noStrike" cap="none" dirty="0">
                <a:solidFill>
                  <a:schemeClr val="dk1"/>
                </a:solidFill>
                <a:latin typeface="Arial"/>
                <a:ea typeface="Arial"/>
                <a:cs typeface="Arial"/>
                <a:sym typeface="Arial"/>
              </a:rPr>
              <a:t>.</a:t>
            </a:r>
            <a:endParaRPr sz="2600" b="0" i="0" u="none" strike="noStrike" cap="none" dirty="0">
              <a:solidFill>
                <a:schemeClr val="dk1"/>
              </a:solidFill>
              <a:latin typeface="Arial"/>
              <a:ea typeface="Arial"/>
              <a:cs typeface="Arial"/>
              <a:sym typeface="Arial"/>
            </a:endParaRPr>
          </a:p>
          <a:p>
            <a:pPr marL="723900" marR="0" lvl="0" indent="-711835" algn="l" rtl="0">
              <a:lnSpc>
                <a:spcPct val="100000"/>
              </a:lnSpc>
              <a:spcBef>
                <a:spcPts val="409"/>
              </a:spcBef>
              <a:spcAft>
                <a:spcPts val="0"/>
              </a:spcAft>
              <a:buClr>
                <a:schemeClr val="dk1"/>
              </a:buClr>
              <a:buSzPts val="2600"/>
              <a:buFont typeface="Noto Sans Symbols"/>
              <a:buChar char="❖"/>
            </a:pPr>
            <a:r>
              <a:rPr lang="en-US" sz="2600" b="0" i="0" u="none" strike="noStrike" cap="none" dirty="0">
                <a:solidFill>
                  <a:schemeClr val="dk1"/>
                </a:solidFill>
                <a:latin typeface="Arial"/>
                <a:ea typeface="Arial"/>
                <a:cs typeface="Arial"/>
                <a:sym typeface="Arial"/>
              </a:rPr>
              <a:t>Produzione</a:t>
            </a:r>
            <a:endParaRPr sz="2600" b="0" i="0" u="none" strike="noStrike" cap="none" dirty="0">
              <a:solidFill>
                <a:schemeClr val="dk1"/>
              </a:solidFill>
              <a:latin typeface="Arial"/>
              <a:ea typeface="Arial"/>
              <a:cs typeface="Arial"/>
              <a:sym typeface="Arial"/>
            </a:endParaRPr>
          </a:p>
          <a:p>
            <a:pPr marL="685800" marR="0" lvl="0" indent="-673735" algn="l" rtl="0">
              <a:lnSpc>
                <a:spcPct val="100000"/>
              </a:lnSpc>
              <a:spcBef>
                <a:spcPts val="370"/>
              </a:spcBef>
              <a:spcAft>
                <a:spcPts val="0"/>
              </a:spcAft>
              <a:buClr>
                <a:schemeClr val="dk1"/>
              </a:buClr>
              <a:buSzPts val="2600"/>
              <a:buFont typeface="Noto Sans Symbols"/>
              <a:buChar char="❖"/>
            </a:pPr>
            <a:r>
              <a:rPr lang="en-US" sz="2600" b="0" i="0" u="none" strike="noStrike" cap="none" dirty="0" err="1">
                <a:solidFill>
                  <a:schemeClr val="dk1"/>
                </a:solidFill>
                <a:latin typeface="Arial"/>
                <a:ea typeface="Arial"/>
                <a:cs typeface="Arial"/>
                <a:sym typeface="Arial"/>
              </a:rPr>
              <a:t>Manipolazione</a:t>
            </a:r>
            <a:endParaRPr sz="2600" b="0" i="0" u="none" strike="noStrike" cap="none" dirty="0">
              <a:solidFill>
                <a:schemeClr val="dk1"/>
              </a:solidFill>
              <a:latin typeface="Arial"/>
              <a:ea typeface="Arial"/>
              <a:cs typeface="Arial"/>
              <a:sym typeface="Arial"/>
            </a:endParaRPr>
          </a:p>
          <a:p>
            <a:pPr marL="685800" marR="0" lvl="0" indent="-673735" algn="l" rtl="0">
              <a:lnSpc>
                <a:spcPct val="100000"/>
              </a:lnSpc>
              <a:spcBef>
                <a:spcPts val="385"/>
              </a:spcBef>
              <a:spcAft>
                <a:spcPts val="0"/>
              </a:spcAft>
              <a:buClr>
                <a:schemeClr val="dk1"/>
              </a:buClr>
              <a:buSzPts val="2600"/>
              <a:buFont typeface="Noto Sans Symbols"/>
              <a:buChar char="❖"/>
            </a:pPr>
            <a:r>
              <a:rPr lang="en-US" sz="2600" b="0" i="0" u="none" strike="noStrike" cap="none" dirty="0" err="1">
                <a:solidFill>
                  <a:schemeClr val="dk1"/>
                </a:solidFill>
                <a:latin typeface="Arial"/>
                <a:ea typeface="Arial"/>
                <a:cs typeface="Arial"/>
                <a:sym typeface="Arial"/>
              </a:rPr>
              <a:t>Immagazzinamento</a:t>
            </a:r>
            <a:endParaRPr sz="2600" b="0" i="0" u="none" strike="noStrike" cap="none" dirty="0">
              <a:solidFill>
                <a:schemeClr val="dk1"/>
              </a:solidFill>
              <a:latin typeface="Arial"/>
              <a:ea typeface="Arial"/>
              <a:cs typeface="Arial"/>
              <a:sym typeface="Arial"/>
            </a:endParaRPr>
          </a:p>
          <a:p>
            <a:pPr marL="685800" marR="0" lvl="0" indent="-673735" algn="l" rtl="0">
              <a:lnSpc>
                <a:spcPct val="100000"/>
              </a:lnSpc>
              <a:spcBef>
                <a:spcPts val="375"/>
              </a:spcBef>
              <a:spcAft>
                <a:spcPts val="0"/>
              </a:spcAft>
              <a:buClr>
                <a:schemeClr val="dk1"/>
              </a:buClr>
              <a:buSzPts val="2600"/>
              <a:buFont typeface="Noto Sans Symbols"/>
              <a:buChar char="❖"/>
            </a:pPr>
            <a:r>
              <a:rPr lang="en-US" sz="2600" b="0" i="0" u="none" strike="noStrike" cap="none" dirty="0">
                <a:solidFill>
                  <a:schemeClr val="dk1"/>
                </a:solidFill>
                <a:latin typeface="Arial"/>
                <a:ea typeface="Arial"/>
                <a:cs typeface="Arial"/>
                <a:sym typeface="Arial"/>
              </a:rPr>
              <a:t>Trasporto</a:t>
            </a:r>
            <a:endParaRPr sz="2600" b="0" i="0" u="none" strike="noStrike" cap="none" dirty="0">
              <a:solidFill>
                <a:schemeClr val="dk1"/>
              </a:solidFill>
              <a:latin typeface="Arial"/>
              <a:ea typeface="Arial"/>
              <a:cs typeface="Arial"/>
              <a:sym typeface="Arial"/>
            </a:endParaRPr>
          </a:p>
          <a:p>
            <a:pPr marL="685800" marR="0" lvl="0" indent="-673735" algn="l" rtl="0">
              <a:lnSpc>
                <a:spcPct val="100000"/>
              </a:lnSpc>
              <a:spcBef>
                <a:spcPts val="370"/>
              </a:spcBef>
              <a:spcAft>
                <a:spcPts val="0"/>
              </a:spcAft>
              <a:buClr>
                <a:schemeClr val="dk1"/>
              </a:buClr>
              <a:buSzPts val="2600"/>
              <a:buFont typeface="Noto Sans Symbols"/>
              <a:buChar char="❖"/>
            </a:pPr>
            <a:r>
              <a:rPr lang="en-US" sz="2600" b="0" i="0" u="none" strike="noStrike" cap="none" dirty="0" err="1">
                <a:solidFill>
                  <a:schemeClr val="dk1"/>
                </a:solidFill>
                <a:latin typeface="Arial"/>
                <a:ea typeface="Arial"/>
                <a:cs typeface="Arial"/>
                <a:sym typeface="Arial"/>
              </a:rPr>
              <a:t>Eliminazione</a:t>
            </a:r>
            <a:endParaRPr sz="2600" b="0" i="0" u="none" strike="noStrike" cap="none" dirty="0">
              <a:solidFill>
                <a:schemeClr val="dk1"/>
              </a:solidFill>
              <a:latin typeface="Arial"/>
              <a:ea typeface="Arial"/>
              <a:cs typeface="Arial"/>
              <a:sym typeface="Arial"/>
            </a:endParaRPr>
          </a:p>
          <a:p>
            <a:pPr marL="685800" marR="0" lvl="0" indent="-673735" algn="l" rtl="0">
              <a:lnSpc>
                <a:spcPct val="100000"/>
              </a:lnSpc>
              <a:spcBef>
                <a:spcPts val="350"/>
              </a:spcBef>
              <a:spcAft>
                <a:spcPts val="0"/>
              </a:spcAft>
              <a:buClr>
                <a:schemeClr val="dk1"/>
              </a:buClr>
              <a:buSzPts val="2600"/>
              <a:buFont typeface="Noto Sans Symbols"/>
              <a:buChar char="❖"/>
            </a:pPr>
            <a:r>
              <a:rPr lang="en-US" sz="2600" b="0" i="0" u="none" strike="noStrike" cap="none" dirty="0" err="1">
                <a:solidFill>
                  <a:schemeClr val="dk1"/>
                </a:solidFill>
                <a:latin typeface="Arial"/>
                <a:ea typeface="Arial"/>
                <a:cs typeface="Arial"/>
                <a:sym typeface="Arial"/>
              </a:rPr>
              <a:t>Trattamento</a:t>
            </a:r>
            <a:r>
              <a:rPr lang="en-US" sz="2600" b="0" i="0" u="none" strike="noStrike" cap="none" dirty="0">
                <a:solidFill>
                  <a:schemeClr val="dk1"/>
                </a:solidFill>
                <a:latin typeface="Arial"/>
                <a:ea typeface="Arial"/>
                <a:cs typeface="Arial"/>
                <a:sym typeface="Arial"/>
              </a:rPr>
              <a:t> dei </a:t>
            </a:r>
            <a:r>
              <a:rPr lang="en-US" sz="2600" b="0" i="0" u="none" strike="noStrike" cap="none" dirty="0" err="1">
                <a:solidFill>
                  <a:schemeClr val="dk1"/>
                </a:solidFill>
                <a:latin typeface="Arial"/>
                <a:ea typeface="Arial"/>
                <a:cs typeface="Arial"/>
                <a:sym typeface="Arial"/>
              </a:rPr>
              <a:t>rifiuti</a:t>
            </a:r>
            <a:endParaRPr sz="2600" b="0" i="0" u="none" strike="noStrike" cap="none" dirty="0">
              <a:solidFill>
                <a:schemeClr val="dk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105"/>
        <p:cNvGrpSpPr/>
        <p:nvPr/>
      </p:nvGrpSpPr>
      <p:grpSpPr>
        <a:xfrm>
          <a:off x="0" y="0"/>
          <a:ext cx="0" cy="0"/>
          <a:chOff x="0" y="0"/>
          <a:chExt cx="0" cy="0"/>
        </a:xfrm>
      </p:grpSpPr>
      <p:sp>
        <p:nvSpPr>
          <p:cNvPr id="106" name="Google Shape;106;p11"/>
          <p:cNvSpPr txBox="1">
            <a:spLocks noGrp="1"/>
          </p:cNvSpPr>
          <p:nvPr>
            <p:ph type="title"/>
          </p:nvPr>
        </p:nvSpPr>
        <p:spPr>
          <a:xfrm>
            <a:off x="0" y="0"/>
            <a:ext cx="9144000" cy="1671955"/>
          </a:xfrm>
          <a:prstGeom prst="rect">
            <a:avLst/>
          </a:prstGeom>
          <a:noFill/>
          <a:ln>
            <a:noFill/>
          </a:ln>
        </p:spPr>
        <p:txBody>
          <a:bodyPr spcFirstLastPara="1" wrap="square" lIns="0" tIns="12700" rIns="0" bIns="0" anchor="t" anchorCtr="0">
            <a:spAutoFit/>
          </a:bodyPr>
          <a:lstStyle/>
          <a:p>
            <a:pPr marL="0" lvl="0" indent="0" algn="ctr" rtl="0">
              <a:lnSpc>
                <a:spcPct val="100000"/>
              </a:lnSpc>
              <a:spcBef>
                <a:spcPts val="0"/>
              </a:spcBef>
              <a:spcAft>
                <a:spcPts val="0"/>
              </a:spcAft>
              <a:buNone/>
            </a:pPr>
            <a:r>
              <a:rPr lang="en-US" sz="3600" b="1" dirty="0">
                <a:latin typeface="Arial"/>
                <a:ea typeface="Arial"/>
                <a:cs typeface="Arial"/>
                <a:sym typeface="Arial"/>
              </a:rPr>
              <a:t>ATTENZIONE!!!</a:t>
            </a:r>
            <a:endParaRPr sz="3600" dirty="0">
              <a:latin typeface="Arial"/>
              <a:ea typeface="Arial"/>
              <a:cs typeface="Arial"/>
              <a:sym typeface="Arial"/>
            </a:endParaRPr>
          </a:p>
          <a:p>
            <a:pPr marL="12700" marR="5080" lvl="0" indent="634" algn="ctr" rtl="0">
              <a:lnSpc>
                <a:spcPct val="100000"/>
              </a:lnSpc>
              <a:spcBef>
                <a:spcPts val="0"/>
              </a:spcBef>
              <a:spcAft>
                <a:spcPts val="0"/>
              </a:spcAft>
              <a:buNone/>
            </a:pPr>
            <a:r>
              <a:rPr lang="en-US" sz="3600" b="1" dirty="0">
                <a:latin typeface="Arial"/>
                <a:ea typeface="Arial"/>
                <a:cs typeface="Arial"/>
                <a:sym typeface="Arial"/>
              </a:rPr>
              <a:t>Puoi </a:t>
            </a:r>
            <a:r>
              <a:rPr lang="en-US" sz="3600" b="1" dirty="0" err="1">
                <a:latin typeface="Arial"/>
                <a:ea typeface="Arial"/>
                <a:cs typeface="Arial"/>
                <a:sym typeface="Arial"/>
              </a:rPr>
              <a:t>proteggerti</a:t>
            </a:r>
            <a:r>
              <a:rPr lang="en-US" sz="3600" b="1" dirty="0">
                <a:latin typeface="Arial"/>
                <a:ea typeface="Arial"/>
                <a:cs typeface="Arial"/>
                <a:sym typeface="Arial"/>
              </a:rPr>
              <a:t> dai prodotti  pericolosi SOLO se li </a:t>
            </a:r>
            <a:r>
              <a:rPr lang="en-US" sz="3600" b="1" dirty="0" err="1">
                <a:latin typeface="Arial"/>
                <a:ea typeface="Arial"/>
                <a:cs typeface="Arial"/>
                <a:sym typeface="Arial"/>
              </a:rPr>
              <a:t>conosci</a:t>
            </a:r>
            <a:endParaRPr sz="3600" dirty="0">
              <a:latin typeface="Arial"/>
              <a:ea typeface="Arial"/>
              <a:cs typeface="Arial"/>
              <a:sym typeface="Arial"/>
            </a:endParaRPr>
          </a:p>
        </p:txBody>
      </p:sp>
      <p:pic>
        <p:nvPicPr>
          <p:cNvPr id="107" name="Google Shape;107;p11"/>
          <p:cNvPicPr preferRelativeResize="0"/>
          <p:nvPr/>
        </p:nvPicPr>
        <p:blipFill rotWithShape="1">
          <a:blip r:embed="rId3">
            <a:alphaModFix/>
          </a:blip>
          <a:srcRect/>
          <a:stretch/>
        </p:blipFill>
        <p:spPr>
          <a:xfrm>
            <a:off x="0" y="1671955"/>
            <a:ext cx="6451600" cy="518604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111"/>
        <p:cNvGrpSpPr/>
        <p:nvPr/>
      </p:nvGrpSpPr>
      <p:grpSpPr>
        <a:xfrm>
          <a:off x="0" y="0"/>
          <a:ext cx="0" cy="0"/>
          <a:chOff x="0" y="0"/>
          <a:chExt cx="0" cy="0"/>
        </a:xfrm>
      </p:grpSpPr>
      <p:sp>
        <p:nvSpPr>
          <p:cNvPr id="116" name="Google Shape;116;p12"/>
          <p:cNvSpPr txBox="1">
            <a:spLocks noGrp="1"/>
          </p:cNvSpPr>
          <p:nvPr>
            <p:ph type="title"/>
          </p:nvPr>
        </p:nvSpPr>
        <p:spPr>
          <a:xfrm>
            <a:off x="709980" y="260985"/>
            <a:ext cx="7479030" cy="1301115"/>
          </a:xfrm>
          <a:prstGeom prst="rect">
            <a:avLst/>
          </a:prstGeom>
          <a:noFill/>
          <a:ln>
            <a:noFill/>
          </a:ln>
        </p:spPr>
        <p:txBody>
          <a:bodyPr spcFirstLastPara="1" wrap="square" lIns="0" tIns="89525" rIns="0" bIns="0" anchor="t" anchorCtr="0">
            <a:spAutoFit/>
          </a:bodyPr>
          <a:lstStyle/>
          <a:p>
            <a:pPr marL="2852420" marR="5080" lvl="0" indent="-2840355" algn="l" rtl="0">
              <a:lnSpc>
                <a:spcPct val="107954"/>
              </a:lnSpc>
              <a:spcBef>
                <a:spcPts val="0"/>
              </a:spcBef>
              <a:spcAft>
                <a:spcPts val="0"/>
              </a:spcAft>
              <a:buNone/>
            </a:pPr>
            <a:r>
              <a:rPr lang="en-US" dirty="0"/>
              <a:t>“CONOSCERE” </a:t>
            </a:r>
            <a:r>
              <a:rPr lang="en-US" dirty="0">
                <a:solidFill>
                  <a:srgbClr val="000000"/>
                </a:solidFill>
              </a:rPr>
              <a:t>il prodotto chimico  significa</a:t>
            </a:r>
            <a:endParaRPr dirty="0"/>
          </a:p>
        </p:txBody>
      </p:sp>
      <p:sp>
        <p:nvSpPr>
          <p:cNvPr id="117" name="Google Shape;117;p12"/>
          <p:cNvSpPr txBox="1"/>
          <p:nvPr/>
        </p:nvSpPr>
        <p:spPr>
          <a:xfrm>
            <a:off x="709980" y="1784045"/>
            <a:ext cx="7644130" cy="3840479"/>
          </a:xfrm>
          <a:prstGeom prst="rect">
            <a:avLst/>
          </a:prstGeom>
          <a:noFill/>
          <a:ln>
            <a:noFill/>
          </a:ln>
        </p:spPr>
        <p:txBody>
          <a:bodyPr spcFirstLastPara="1" wrap="square" lIns="0" tIns="13325" rIns="0" bIns="0" anchor="t" anchorCtr="0">
            <a:spAutoFit/>
          </a:bodyPr>
          <a:lstStyle/>
          <a:p>
            <a:pPr marL="227965" marR="0" lvl="0" indent="-215900" algn="l" rtl="0">
              <a:lnSpc>
                <a:spcPct val="100000"/>
              </a:lnSpc>
              <a:spcBef>
                <a:spcPts val="0"/>
              </a:spcBef>
              <a:spcAft>
                <a:spcPts val="0"/>
              </a:spcAft>
              <a:buClr>
                <a:schemeClr val="dk1"/>
              </a:buClr>
              <a:buSzPts val="2700"/>
              <a:buFont typeface="Calibri"/>
              <a:buChar char="●"/>
            </a:pPr>
            <a:r>
              <a:rPr lang="en-US" sz="3200" b="1" i="1" u="none" strike="noStrike" cap="none">
                <a:solidFill>
                  <a:schemeClr val="dk1"/>
                </a:solidFill>
                <a:latin typeface="Calibri"/>
                <a:ea typeface="Calibri"/>
                <a:cs typeface="Calibri"/>
                <a:sym typeface="Calibri"/>
              </a:rPr>
              <a:t>Identificarlo </a:t>
            </a:r>
            <a:r>
              <a:rPr lang="en-US" sz="3200" b="0" i="0" u="none" strike="noStrike" cap="none">
                <a:solidFill>
                  <a:schemeClr val="dk1"/>
                </a:solidFill>
                <a:latin typeface="Calibri"/>
                <a:ea typeface="Calibri"/>
                <a:cs typeface="Calibri"/>
                <a:sym typeface="Calibri"/>
              </a:rPr>
              <a:t>chiaramente</a:t>
            </a:r>
            <a:endParaRPr sz="3200" b="0" i="0" u="none" strike="noStrike" cap="none">
              <a:solidFill>
                <a:schemeClr val="dk1"/>
              </a:solidFill>
              <a:latin typeface="Calibri"/>
              <a:ea typeface="Calibri"/>
              <a:cs typeface="Calibri"/>
              <a:sym typeface="Calibri"/>
            </a:endParaRPr>
          </a:p>
          <a:p>
            <a:pPr marL="0" marR="0" lvl="0" indent="0" algn="l" rtl="0">
              <a:lnSpc>
                <a:spcPct val="100000"/>
              </a:lnSpc>
              <a:spcBef>
                <a:spcPts val="45"/>
              </a:spcBef>
              <a:spcAft>
                <a:spcPts val="0"/>
              </a:spcAft>
              <a:buNone/>
            </a:pPr>
            <a:endParaRPr sz="3650" b="0" i="0" u="none" strike="noStrike" cap="none">
              <a:solidFill>
                <a:schemeClr val="dk1"/>
              </a:solidFill>
              <a:latin typeface="Calibri"/>
              <a:ea typeface="Calibri"/>
              <a:cs typeface="Calibri"/>
              <a:sym typeface="Calibri"/>
            </a:endParaRPr>
          </a:p>
          <a:p>
            <a:pPr marL="12700" marR="577850" lvl="0" indent="-196850" algn="l" rtl="0">
              <a:lnSpc>
                <a:spcPct val="108124"/>
              </a:lnSpc>
              <a:spcBef>
                <a:spcPts val="0"/>
              </a:spcBef>
              <a:spcAft>
                <a:spcPts val="0"/>
              </a:spcAft>
              <a:buClr>
                <a:schemeClr val="dk1"/>
              </a:buClr>
              <a:buSzPts val="3100"/>
              <a:buFont typeface="Calibri"/>
              <a:buChar char="●"/>
            </a:pPr>
            <a:r>
              <a:rPr lang="en-US" sz="3200" b="1" i="1" u="none" strike="noStrike" cap="none">
                <a:solidFill>
                  <a:schemeClr val="dk1"/>
                </a:solidFill>
                <a:latin typeface="Calibri"/>
                <a:ea typeface="Calibri"/>
                <a:cs typeface="Calibri"/>
                <a:sym typeface="Calibri"/>
              </a:rPr>
              <a:t>Essere a conoscenza </a:t>
            </a:r>
            <a:r>
              <a:rPr lang="en-US" sz="3200" b="0" i="0" u="none" strike="noStrike" cap="none">
                <a:solidFill>
                  <a:schemeClr val="dk1"/>
                </a:solidFill>
                <a:latin typeface="Calibri"/>
                <a:ea typeface="Calibri"/>
                <a:cs typeface="Calibri"/>
                <a:sym typeface="Calibri"/>
              </a:rPr>
              <a:t>delle proprietà delle  classi di composti a cui appartiene</a:t>
            </a:r>
            <a:endParaRPr sz="3200" b="0" i="0" u="none" strike="noStrike" cap="none">
              <a:solidFill>
                <a:schemeClr val="dk1"/>
              </a:solidFill>
              <a:latin typeface="Calibri"/>
              <a:ea typeface="Calibri"/>
              <a:cs typeface="Calibri"/>
              <a:sym typeface="Calibri"/>
            </a:endParaRPr>
          </a:p>
          <a:p>
            <a:pPr marL="0" marR="0" lvl="0" indent="0" algn="l" rtl="0">
              <a:lnSpc>
                <a:spcPct val="100000"/>
              </a:lnSpc>
              <a:spcBef>
                <a:spcPts val="5"/>
              </a:spcBef>
              <a:spcAft>
                <a:spcPts val="0"/>
              </a:spcAft>
              <a:buClr>
                <a:schemeClr val="dk1"/>
              </a:buClr>
              <a:buSzPts val="3600"/>
              <a:buFont typeface="Calibri"/>
              <a:buNone/>
            </a:pPr>
            <a:endParaRPr sz="3600" b="0" i="0" u="none" strike="noStrike" cap="none">
              <a:solidFill>
                <a:schemeClr val="dk1"/>
              </a:solidFill>
              <a:latin typeface="Calibri"/>
              <a:ea typeface="Calibri"/>
              <a:cs typeface="Calibri"/>
              <a:sym typeface="Calibri"/>
            </a:endParaRPr>
          </a:p>
          <a:p>
            <a:pPr marL="12700" marR="5080" lvl="0" indent="-196850" algn="l" rtl="0">
              <a:lnSpc>
                <a:spcPct val="90000"/>
              </a:lnSpc>
              <a:spcBef>
                <a:spcPts val="0"/>
              </a:spcBef>
              <a:spcAft>
                <a:spcPts val="0"/>
              </a:spcAft>
              <a:buClr>
                <a:schemeClr val="dk1"/>
              </a:buClr>
              <a:buSzPts val="3100"/>
              <a:buFont typeface="Calibri"/>
              <a:buChar char="●"/>
            </a:pPr>
            <a:r>
              <a:rPr lang="en-US" sz="3200" b="1" i="1" u="none" strike="noStrike" cap="none">
                <a:solidFill>
                  <a:schemeClr val="dk1"/>
                </a:solidFill>
                <a:latin typeface="Calibri"/>
                <a:ea typeface="Calibri"/>
                <a:cs typeface="Calibri"/>
                <a:sym typeface="Calibri"/>
              </a:rPr>
              <a:t>Saper leggere </a:t>
            </a:r>
            <a:r>
              <a:rPr lang="en-US" sz="3200" b="0" i="0" u="none" strike="noStrike" cap="none">
                <a:solidFill>
                  <a:schemeClr val="dk1"/>
                </a:solidFill>
                <a:latin typeface="Calibri"/>
                <a:ea typeface="Calibri"/>
                <a:cs typeface="Calibri"/>
                <a:sym typeface="Calibri"/>
              </a:rPr>
              <a:t>velocemente l’etichetta	e più  attentamente la scheda di sicurezza che lo  accompagna.</a:t>
            </a:r>
            <a:endParaRPr sz="3200" b="0" i="0" u="none" strike="noStrike" cap="non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121"/>
        <p:cNvGrpSpPr/>
        <p:nvPr/>
      </p:nvGrpSpPr>
      <p:grpSpPr>
        <a:xfrm>
          <a:off x="0" y="0"/>
          <a:ext cx="0" cy="0"/>
          <a:chOff x="0" y="0"/>
          <a:chExt cx="0" cy="0"/>
        </a:xfrm>
      </p:grpSpPr>
      <p:pic>
        <p:nvPicPr>
          <p:cNvPr id="122" name="Google Shape;122;p13"/>
          <p:cNvPicPr preferRelativeResize="0"/>
          <p:nvPr/>
        </p:nvPicPr>
        <p:blipFill rotWithShape="1">
          <a:blip r:embed="rId3">
            <a:alphaModFix/>
          </a:blip>
          <a:srcRect/>
          <a:stretch/>
        </p:blipFill>
        <p:spPr>
          <a:xfrm>
            <a:off x="1584196" y="0"/>
            <a:ext cx="6333617" cy="553846"/>
          </a:xfrm>
          <a:prstGeom prst="rect">
            <a:avLst/>
          </a:prstGeom>
          <a:noFill/>
          <a:ln>
            <a:noFill/>
          </a:ln>
        </p:spPr>
      </p:pic>
      <p:pic>
        <p:nvPicPr>
          <p:cNvPr id="123" name="Google Shape;123;p13"/>
          <p:cNvPicPr preferRelativeResize="0"/>
          <p:nvPr/>
        </p:nvPicPr>
        <p:blipFill rotWithShape="1">
          <a:blip r:embed="rId4">
            <a:alphaModFix/>
          </a:blip>
          <a:srcRect/>
          <a:stretch/>
        </p:blipFill>
        <p:spPr>
          <a:xfrm>
            <a:off x="1547117" y="553846"/>
            <a:ext cx="5974587" cy="680338"/>
          </a:xfrm>
          <a:prstGeom prst="rect">
            <a:avLst/>
          </a:prstGeom>
          <a:noFill/>
          <a:ln>
            <a:noFill/>
          </a:ln>
        </p:spPr>
      </p:pic>
      <p:pic>
        <p:nvPicPr>
          <p:cNvPr id="124" name="Google Shape;124;p13"/>
          <p:cNvPicPr preferRelativeResize="0"/>
          <p:nvPr/>
        </p:nvPicPr>
        <p:blipFill rotWithShape="1">
          <a:blip r:embed="rId5">
            <a:alphaModFix/>
          </a:blip>
          <a:srcRect/>
          <a:stretch/>
        </p:blipFill>
        <p:spPr>
          <a:xfrm>
            <a:off x="2416936" y="1107692"/>
            <a:ext cx="3725671" cy="675893"/>
          </a:xfrm>
          <a:prstGeom prst="rect">
            <a:avLst/>
          </a:prstGeom>
          <a:noFill/>
          <a:ln>
            <a:noFill/>
          </a:ln>
        </p:spPr>
      </p:pic>
      <p:sp>
        <p:nvSpPr>
          <p:cNvPr id="3" name="Google Shape;131;p14">
            <a:extLst>
              <a:ext uri="{FF2B5EF4-FFF2-40B4-BE49-F238E27FC236}">
                <a16:creationId xmlns:a16="http://schemas.microsoft.com/office/drawing/2014/main" id="{B7E279A3-5D15-3F34-C246-0D2D68368176}"/>
              </a:ext>
            </a:extLst>
          </p:cNvPr>
          <p:cNvSpPr txBox="1"/>
          <p:nvPr/>
        </p:nvSpPr>
        <p:spPr>
          <a:xfrm>
            <a:off x="0" y="2049707"/>
            <a:ext cx="9144000" cy="3685609"/>
          </a:xfrm>
          <a:prstGeom prst="rect">
            <a:avLst/>
          </a:prstGeom>
          <a:noFill/>
          <a:ln>
            <a:noFill/>
          </a:ln>
        </p:spPr>
        <p:txBody>
          <a:bodyPr spcFirstLastPara="1" wrap="square" lIns="0" tIns="104125" rIns="0" bIns="0" anchor="t" anchorCtr="0">
            <a:spAutoFit/>
          </a:bodyPr>
          <a:lstStyle/>
          <a:p>
            <a:pPr marL="469900" marR="283210" lvl="0" indent="-457200" algn="l" rtl="0">
              <a:lnSpc>
                <a:spcPct val="80000"/>
              </a:lnSpc>
              <a:spcBef>
                <a:spcPts val="0"/>
              </a:spcBef>
              <a:spcAft>
                <a:spcPts val="0"/>
              </a:spcAft>
              <a:buClr>
                <a:schemeClr val="dk1"/>
              </a:buClr>
              <a:buSzPts val="3000"/>
              <a:buFont typeface="Arial"/>
              <a:buChar char="•"/>
            </a:pPr>
            <a:r>
              <a:rPr lang="en-US" sz="3000" b="1" i="0" u="none" strike="noStrike" cap="none" dirty="0">
                <a:solidFill>
                  <a:schemeClr val="dk1"/>
                </a:solidFill>
                <a:latin typeface="Calibri"/>
                <a:ea typeface="Calibri"/>
                <a:cs typeface="Calibri"/>
                <a:sym typeface="Calibri"/>
              </a:rPr>
              <a:t>Per </a:t>
            </a:r>
            <a:r>
              <a:rPr lang="en-US" sz="3000" b="1" i="0" u="none" strike="noStrike" cap="none" dirty="0">
                <a:solidFill>
                  <a:srgbClr val="FF0000"/>
                </a:solidFill>
                <a:latin typeface="Calibri"/>
                <a:ea typeface="Calibri"/>
                <a:cs typeface="Calibri"/>
                <a:sym typeface="Calibri"/>
              </a:rPr>
              <a:t>la loro stessa natura </a:t>
            </a:r>
            <a:r>
              <a:rPr lang="en-US" sz="3000" b="1" i="0" u="none" strike="noStrike" cap="none" dirty="0">
                <a:solidFill>
                  <a:schemeClr val="dk1"/>
                </a:solidFill>
                <a:latin typeface="Calibri"/>
                <a:ea typeface="Calibri"/>
                <a:cs typeface="Calibri"/>
                <a:sym typeface="Calibri"/>
              </a:rPr>
              <a:t>e quindi alle loro  </a:t>
            </a:r>
            <a:r>
              <a:rPr lang="en-US" sz="3000" b="1" i="0" u="sng" strike="noStrike" cap="none" dirty="0">
                <a:solidFill>
                  <a:schemeClr val="dk1"/>
                </a:solidFill>
                <a:latin typeface="Calibri"/>
                <a:ea typeface="Calibri"/>
                <a:cs typeface="Calibri"/>
                <a:sym typeface="Calibri"/>
              </a:rPr>
              <a:t>proprietà chimico-fisiche</a:t>
            </a:r>
            <a:r>
              <a:rPr lang="en-US" sz="3000" b="1" i="0" u="none" strike="noStrike" cap="none" dirty="0">
                <a:solidFill>
                  <a:schemeClr val="dk1"/>
                </a:solidFill>
                <a:latin typeface="Calibri"/>
                <a:ea typeface="Calibri"/>
                <a:cs typeface="Calibri"/>
                <a:sym typeface="Calibri"/>
              </a:rPr>
              <a:t> ed alla loro </a:t>
            </a:r>
            <a:r>
              <a:rPr lang="en-US" sz="3000" b="1" i="0" u="sng" strike="noStrike" cap="none" dirty="0">
                <a:solidFill>
                  <a:schemeClr val="dk1"/>
                </a:solidFill>
                <a:latin typeface="Calibri"/>
                <a:ea typeface="Calibri"/>
                <a:cs typeface="Calibri"/>
                <a:sym typeface="Calibri"/>
              </a:rPr>
              <a:t>reattività </a:t>
            </a:r>
            <a:r>
              <a:rPr lang="en-US" sz="3000" b="1" i="0" u="none" strike="noStrike" cap="none" dirty="0">
                <a:solidFill>
                  <a:schemeClr val="dk1"/>
                </a:solidFill>
                <a:latin typeface="Calibri"/>
                <a:ea typeface="Calibri"/>
                <a:cs typeface="Calibri"/>
                <a:sym typeface="Calibri"/>
              </a:rPr>
              <a:t> (</a:t>
            </a:r>
            <a:r>
              <a:rPr lang="en-US" sz="3000" b="1" i="0" u="none" strike="noStrike" cap="none" dirty="0" err="1">
                <a:solidFill>
                  <a:schemeClr val="dk1"/>
                </a:solidFill>
                <a:latin typeface="Calibri"/>
                <a:ea typeface="Calibri"/>
                <a:cs typeface="Calibri"/>
                <a:sym typeface="Calibri"/>
              </a:rPr>
              <a:t>pericolosità</a:t>
            </a:r>
            <a:r>
              <a:rPr lang="en-US" sz="3000" b="1" i="0" u="none" strike="noStrike" cap="none" dirty="0">
                <a:solidFill>
                  <a:schemeClr val="dk1"/>
                </a:solidFill>
                <a:latin typeface="Calibri"/>
                <a:ea typeface="Calibri"/>
                <a:cs typeface="Calibri"/>
                <a:sym typeface="Calibri"/>
              </a:rPr>
              <a:t> </a:t>
            </a:r>
            <a:r>
              <a:rPr lang="en-US" sz="3000" b="1" i="0" u="none" strike="noStrike" cap="none" dirty="0" err="1">
                <a:solidFill>
                  <a:schemeClr val="dk1"/>
                </a:solidFill>
                <a:latin typeface="Calibri"/>
                <a:ea typeface="Calibri"/>
                <a:cs typeface="Calibri"/>
                <a:sym typeface="Calibri"/>
              </a:rPr>
              <a:t>intrinseca</a:t>
            </a:r>
            <a:r>
              <a:rPr lang="en-US" sz="3000" b="1" i="0" u="none" strike="noStrike" cap="none" dirty="0">
                <a:solidFill>
                  <a:schemeClr val="dk1"/>
                </a:solidFill>
                <a:latin typeface="Calibri"/>
                <a:ea typeface="Calibri"/>
                <a:cs typeface="Calibri"/>
                <a:sym typeface="Calibri"/>
              </a:rPr>
              <a:t> delle sostanze)</a:t>
            </a:r>
            <a:endParaRPr sz="3000" b="0" i="0" u="none" strike="noStrike" cap="none" dirty="0">
              <a:solidFill>
                <a:schemeClr val="dk1"/>
              </a:solidFill>
              <a:latin typeface="Calibri"/>
              <a:ea typeface="Calibri"/>
              <a:cs typeface="Calibri"/>
              <a:sym typeface="Calibri"/>
            </a:endParaRPr>
          </a:p>
          <a:p>
            <a:pPr marL="469900" marR="5080" lvl="0" indent="-457200" algn="l" rtl="0">
              <a:lnSpc>
                <a:spcPct val="80000"/>
              </a:lnSpc>
              <a:spcBef>
                <a:spcPts val="994"/>
              </a:spcBef>
              <a:spcAft>
                <a:spcPts val="0"/>
              </a:spcAft>
              <a:buClr>
                <a:schemeClr val="dk1"/>
              </a:buClr>
              <a:buSzPts val="3000"/>
              <a:buFont typeface="Arial"/>
              <a:buChar char="•"/>
            </a:pPr>
            <a:r>
              <a:rPr lang="en-US" sz="3000" b="1" i="0" u="none" strike="noStrike" cap="none" dirty="0">
                <a:solidFill>
                  <a:schemeClr val="dk1"/>
                </a:solidFill>
                <a:latin typeface="Calibri"/>
                <a:ea typeface="Calibri"/>
                <a:cs typeface="Calibri"/>
                <a:sym typeface="Calibri"/>
              </a:rPr>
              <a:t>Per il </a:t>
            </a:r>
            <a:r>
              <a:rPr lang="en-US" sz="3000" b="1" i="0" u="sng" strike="noStrike" cap="none" dirty="0" err="1">
                <a:solidFill>
                  <a:srgbClr val="FF0000"/>
                </a:solidFill>
                <a:latin typeface="Calibri"/>
                <a:ea typeface="Calibri"/>
                <a:cs typeface="Calibri"/>
                <a:sym typeface="Calibri"/>
              </a:rPr>
              <a:t>contesto</a:t>
            </a:r>
            <a:r>
              <a:rPr lang="en-US" sz="3000" b="1" i="0" u="none" strike="noStrike" cap="none" dirty="0">
                <a:solidFill>
                  <a:schemeClr val="dk1"/>
                </a:solidFill>
                <a:latin typeface="Calibri"/>
                <a:ea typeface="Calibri"/>
                <a:cs typeface="Calibri"/>
                <a:sym typeface="Calibri"/>
              </a:rPr>
              <a:t> </a:t>
            </a:r>
            <a:r>
              <a:rPr lang="en-US" sz="3000" b="1" i="0" u="none" strike="noStrike" cap="none" dirty="0">
                <a:solidFill>
                  <a:srgbClr val="FF0000"/>
                </a:solidFill>
                <a:latin typeface="Calibri"/>
                <a:ea typeface="Calibri"/>
                <a:cs typeface="Calibri"/>
                <a:sym typeface="Calibri"/>
              </a:rPr>
              <a:t>in cui </a:t>
            </a:r>
            <a:r>
              <a:rPr lang="en-US" sz="3000" b="1" i="0" u="none" strike="noStrike" cap="none" dirty="0" err="1">
                <a:solidFill>
                  <a:srgbClr val="FF0000"/>
                </a:solidFill>
                <a:latin typeface="Calibri"/>
                <a:ea typeface="Calibri"/>
                <a:cs typeface="Calibri"/>
                <a:sym typeface="Calibri"/>
              </a:rPr>
              <a:t>l’agente</a:t>
            </a:r>
            <a:r>
              <a:rPr lang="en-US" sz="3000" b="1" i="0" u="none" strike="noStrike" cap="none" dirty="0">
                <a:solidFill>
                  <a:srgbClr val="FF0000"/>
                </a:solidFill>
                <a:latin typeface="Calibri"/>
                <a:ea typeface="Calibri"/>
                <a:cs typeface="Calibri"/>
                <a:sym typeface="Calibri"/>
              </a:rPr>
              <a:t> viene </a:t>
            </a:r>
            <a:r>
              <a:rPr lang="en-US" sz="3000" b="1" i="0" u="none" strike="noStrike" cap="none" dirty="0" err="1">
                <a:solidFill>
                  <a:srgbClr val="FF0000"/>
                </a:solidFill>
                <a:latin typeface="Calibri"/>
                <a:ea typeface="Calibri"/>
                <a:cs typeface="Calibri"/>
                <a:sym typeface="Calibri"/>
              </a:rPr>
              <a:t>utilizzato</a:t>
            </a:r>
            <a:r>
              <a:rPr lang="en-US" sz="3000" b="1" i="0" u="none" strike="noStrike" cap="none" dirty="0">
                <a:solidFill>
                  <a:srgbClr val="FF0000"/>
                </a:solidFill>
                <a:latin typeface="Calibri"/>
                <a:ea typeface="Calibri"/>
                <a:cs typeface="Calibri"/>
                <a:sym typeface="Calibri"/>
              </a:rPr>
              <a:t>:  </a:t>
            </a:r>
            <a:r>
              <a:rPr lang="en-US" sz="3000" b="1" i="1" u="none" strike="noStrike" cap="none" dirty="0">
                <a:solidFill>
                  <a:srgbClr val="1F4E79"/>
                </a:solidFill>
                <a:latin typeface="Calibri"/>
                <a:ea typeface="Calibri"/>
                <a:cs typeface="Calibri"/>
                <a:sym typeface="Calibri"/>
              </a:rPr>
              <a:t>condizioni ambientali </a:t>
            </a:r>
            <a:r>
              <a:rPr lang="en-US" sz="3000" b="1" i="0" u="none" strike="noStrike" cap="none" dirty="0">
                <a:solidFill>
                  <a:schemeClr val="dk1"/>
                </a:solidFill>
                <a:latin typeface="Calibri"/>
                <a:ea typeface="Calibri"/>
                <a:cs typeface="Calibri"/>
                <a:sym typeface="Calibri"/>
              </a:rPr>
              <a:t>(temperatura e pressione)  </a:t>
            </a:r>
            <a:r>
              <a:rPr lang="en-US" sz="3000" b="1" i="1" u="none" strike="noStrike" cap="none" dirty="0">
                <a:solidFill>
                  <a:srgbClr val="1F4E79"/>
                </a:solidFill>
                <a:latin typeface="Calibri"/>
                <a:ea typeface="Calibri"/>
                <a:cs typeface="Calibri"/>
                <a:sym typeface="Calibri"/>
              </a:rPr>
              <a:t>condizioni operative </a:t>
            </a:r>
            <a:r>
              <a:rPr lang="en-US" sz="3000" b="1" i="0" u="none" strike="noStrike" cap="none" dirty="0">
                <a:solidFill>
                  <a:schemeClr val="dk1"/>
                </a:solidFill>
                <a:latin typeface="Calibri"/>
                <a:ea typeface="Calibri"/>
                <a:cs typeface="Calibri"/>
                <a:sym typeface="Calibri"/>
              </a:rPr>
              <a:t>(</a:t>
            </a:r>
            <a:r>
              <a:rPr lang="en-US" sz="3000" b="1" i="0" u="none" strike="noStrike" cap="none" dirty="0" err="1">
                <a:solidFill>
                  <a:schemeClr val="dk1"/>
                </a:solidFill>
                <a:latin typeface="Calibri"/>
                <a:ea typeface="Calibri"/>
                <a:cs typeface="Calibri"/>
                <a:sym typeface="Calibri"/>
              </a:rPr>
              <a:t>urti</a:t>
            </a:r>
            <a:r>
              <a:rPr lang="en-US" sz="3000" b="1" i="0" u="none" strike="noStrike" cap="none" dirty="0">
                <a:solidFill>
                  <a:schemeClr val="dk1"/>
                </a:solidFill>
                <a:latin typeface="Calibri"/>
                <a:ea typeface="Calibri"/>
                <a:cs typeface="Calibri"/>
                <a:sym typeface="Calibri"/>
              </a:rPr>
              <a:t>, </a:t>
            </a:r>
            <a:r>
              <a:rPr lang="en-US" sz="3000" b="1" i="0" u="none" strike="noStrike" cap="none" dirty="0" err="1">
                <a:solidFill>
                  <a:schemeClr val="dk1"/>
                </a:solidFill>
                <a:latin typeface="Calibri"/>
                <a:ea typeface="Calibri"/>
                <a:cs typeface="Calibri"/>
                <a:sym typeface="Calibri"/>
              </a:rPr>
              <a:t>vibrazioni</a:t>
            </a:r>
            <a:r>
              <a:rPr lang="en-US" sz="3000" b="1" i="0" u="none" strike="noStrike" cap="none" dirty="0">
                <a:solidFill>
                  <a:schemeClr val="dk1"/>
                </a:solidFill>
                <a:latin typeface="Calibri"/>
                <a:ea typeface="Calibri"/>
                <a:cs typeface="Calibri"/>
                <a:sym typeface="Calibri"/>
              </a:rPr>
              <a:t>,  </a:t>
            </a:r>
            <a:r>
              <a:rPr lang="en-US" sz="3000" b="1" i="0" u="none" strike="noStrike" cap="none" dirty="0" err="1">
                <a:solidFill>
                  <a:schemeClr val="dk1"/>
                </a:solidFill>
                <a:latin typeface="Calibri"/>
                <a:ea typeface="Calibri"/>
                <a:cs typeface="Calibri"/>
                <a:sym typeface="Calibri"/>
              </a:rPr>
              <a:t>sfregamento</a:t>
            </a:r>
            <a:r>
              <a:rPr lang="en-US" sz="3000" b="1" i="0" u="none" strike="noStrike" cap="none" dirty="0">
                <a:solidFill>
                  <a:schemeClr val="dk1"/>
                </a:solidFill>
                <a:latin typeface="Calibri"/>
                <a:ea typeface="Calibri"/>
                <a:cs typeface="Calibri"/>
                <a:sym typeface="Calibri"/>
              </a:rPr>
              <a:t>, presenza di </a:t>
            </a:r>
            <a:r>
              <a:rPr lang="en-US" sz="3000" b="1" i="0" u="none" strike="noStrike" cap="none" dirty="0" err="1">
                <a:solidFill>
                  <a:schemeClr val="dk1"/>
                </a:solidFill>
                <a:latin typeface="Calibri"/>
                <a:ea typeface="Calibri"/>
                <a:cs typeface="Calibri"/>
                <a:sym typeface="Calibri"/>
              </a:rPr>
              <a:t>fiamme</a:t>
            </a:r>
            <a:r>
              <a:rPr lang="en-US" sz="3000" b="1" i="0" u="none" strike="noStrike" cap="none" dirty="0">
                <a:solidFill>
                  <a:schemeClr val="dk1"/>
                </a:solidFill>
                <a:latin typeface="Calibri"/>
                <a:ea typeface="Calibri"/>
                <a:cs typeface="Calibri"/>
                <a:sym typeface="Calibri"/>
              </a:rPr>
              <a:t> </a:t>
            </a:r>
            <a:r>
              <a:rPr lang="en-US" sz="3000" b="1" i="0" u="none" strike="noStrike" cap="none" dirty="0" err="1">
                <a:solidFill>
                  <a:schemeClr val="dk1"/>
                </a:solidFill>
                <a:latin typeface="Calibri"/>
                <a:ea typeface="Calibri"/>
                <a:cs typeface="Calibri"/>
                <a:sym typeface="Calibri"/>
              </a:rPr>
              <a:t>libere</a:t>
            </a:r>
            <a:r>
              <a:rPr lang="en-US" sz="3000" b="1" i="0" u="none" strike="noStrike" cap="none" dirty="0">
                <a:solidFill>
                  <a:schemeClr val="dk1"/>
                </a:solidFill>
                <a:latin typeface="Calibri"/>
                <a:ea typeface="Calibri"/>
                <a:cs typeface="Calibri"/>
                <a:sym typeface="Calibri"/>
              </a:rPr>
              <a:t>,  contatto con l’aria, ecc.).</a:t>
            </a:r>
            <a:endParaRPr sz="3000" b="0" i="0" u="none" strike="noStrike" cap="none" dirty="0">
              <a:solidFill>
                <a:schemeClr val="dk1"/>
              </a:solidFill>
              <a:latin typeface="Calibri"/>
              <a:ea typeface="Calibri"/>
              <a:cs typeface="Calibri"/>
              <a:sym typeface="Calibri"/>
            </a:endParaRPr>
          </a:p>
          <a:p>
            <a:pPr marL="469900" marR="309245" lvl="0" indent="-457200" algn="l" rtl="0">
              <a:lnSpc>
                <a:spcPct val="80000"/>
              </a:lnSpc>
              <a:spcBef>
                <a:spcPts val="1010"/>
              </a:spcBef>
              <a:spcAft>
                <a:spcPts val="0"/>
              </a:spcAft>
              <a:buClr>
                <a:schemeClr val="dk1"/>
              </a:buClr>
              <a:buSzPts val="3000"/>
              <a:buFont typeface="Arial"/>
              <a:buChar char="•"/>
            </a:pPr>
            <a:r>
              <a:rPr lang="en-US" sz="3000" b="1" i="0" u="none" strike="noStrike" cap="none" dirty="0">
                <a:solidFill>
                  <a:schemeClr val="dk1"/>
                </a:solidFill>
                <a:latin typeface="Calibri"/>
                <a:ea typeface="Calibri"/>
                <a:cs typeface="Calibri"/>
                <a:sym typeface="Calibri"/>
              </a:rPr>
              <a:t>In </a:t>
            </a:r>
            <a:r>
              <a:rPr lang="en-US" sz="3000" b="1" i="0" u="sng" strike="noStrike" cap="none" dirty="0">
                <a:solidFill>
                  <a:srgbClr val="FF0000"/>
                </a:solidFill>
                <a:latin typeface="Calibri"/>
                <a:ea typeface="Calibri"/>
                <a:cs typeface="Calibri"/>
                <a:sym typeface="Calibri"/>
              </a:rPr>
              <a:t>combinazione</a:t>
            </a:r>
            <a:r>
              <a:rPr lang="en-US" sz="3000" b="1" i="0" u="none" strike="noStrike" cap="none" dirty="0">
                <a:solidFill>
                  <a:srgbClr val="FF0000"/>
                </a:solidFill>
                <a:latin typeface="Calibri"/>
                <a:ea typeface="Calibri"/>
                <a:cs typeface="Calibri"/>
                <a:sym typeface="Calibri"/>
              </a:rPr>
              <a:t> con altre sostanze o </a:t>
            </a:r>
            <a:r>
              <a:rPr lang="en-US" sz="3000" b="1" i="0" u="none" strike="noStrike" cap="none" dirty="0" err="1">
                <a:solidFill>
                  <a:srgbClr val="FF0000"/>
                </a:solidFill>
                <a:latin typeface="Calibri"/>
                <a:ea typeface="Calibri"/>
                <a:cs typeface="Calibri"/>
                <a:sym typeface="Calibri"/>
              </a:rPr>
              <a:t>agenti</a:t>
            </a:r>
            <a:r>
              <a:rPr lang="en-US" sz="3000" b="1" i="0" u="none" strike="noStrike" cap="none" dirty="0">
                <a:solidFill>
                  <a:srgbClr val="FF0000"/>
                </a:solidFill>
                <a:latin typeface="Calibri"/>
                <a:ea typeface="Calibri"/>
                <a:cs typeface="Calibri"/>
                <a:sym typeface="Calibri"/>
              </a:rPr>
              <a:t>  </a:t>
            </a:r>
            <a:r>
              <a:rPr lang="en-US" sz="3000" b="1" i="0" u="none" strike="noStrike" cap="none" dirty="0" err="1">
                <a:solidFill>
                  <a:srgbClr val="FF0000"/>
                </a:solidFill>
                <a:latin typeface="Calibri"/>
                <a:ea typeface="Calibri"/>
                <a:cs typeface="Calibri"/>
                <a:sym typeface="Calibri"/>
              </a:rPr>
              <a:t>esterni</a:t>
            </a:r>
            <a:r>
              <a:rPr lang="en-US" sz="3000" b="1" i="0" u="none" strike="noStrike" cap="none" dirty="0">
                <a:solidFill>
                  <a:srgbClr val="FF0000"/>
                </a:solidFill>
                <a:latin typeface="Calibri"/>
                <a:ea typeface="Calibri"/>
                <a:cs typeface="Calibri"/>
                <a:sym typeface="Calibri"/>
              </a:rPr>
              <a:t> </a:t>
            </a:r>
            <a:r>
              <a:rPr lang="en-US" sz="3000" b="1" i="0" u="none" strike="noStrike" cap="none" dirty="0">
                <a:solidFill>
                  <a:schemeClr val="dk1"/>
                </a:solidFill>
                <a:latin typeface="Calibri"/>
                <a:ea typeface="Calibri"/>
                <a:cs typeface="Calibri"/>
                <a:sym typeface="Calibri"/>
              </a:rPr>
              <a:t>(</a:t>
            </a:r>
            <a:r>
              <a:rPr lang="en-US" sz="3000" b="1" i="0" u="none" strike="noStrike" cap="none" dirty="0" err="1">
                <a:solidFill>
                  <a:schemeClr val="dk1"/>
                </a:solidFill>
                <a:latin typeface="Calibri"/>
                <a:ea typeface="Calibri"/>
                <a:cs typeface="Calibri"/>
                <a:sym typeface="Calibri"/>
              </a:rPr>
              <a:t>incompatibilità</a:t>
            </a:r>
            <a:r>
              <a:rPr lang="en-US" sz="3000" b="1" i="0" u="none" strike="noStrike" cap="none" dirty="0">
                <a:solidFill>
                  <a:schemeClr val="dk1"/>
                </a:solidFill>
                <a:latin typeface="Calibri"/>
                <a:ea typeface="Calibri"/>
                <a:cs typeface="Calibri"/>
                <a:sym typeface="Calibri"/>
              </a:rPr>
              <a:t> tra sostanze chimiche)</a:t>
            </a:r>
            <a:endParaRPr sz="30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21"/>
          <p:cNvSpPr txBox="1"/>
          <p:nvPr/>
        </p:nvSpPr>
        <p:spPr>
          <a:xfrm>
            <a:off x="173837" y="1233881"/>
            <a:ext cx="3885565" cy="3538220"/>
          </a:xfrm>
          <a:prstGeom prst="rect">
            <a:avLst/>
          </a:prstGeom>
          <a:noFill/>
          <a:ln>
            <a:noFill/>
          </a:ln>
        </p:spPr>
        <p:txBody>
          <a:bodyPr spcFirstLastPara="1" wrap="square" lIns="0" tIns="67925" rIns="0" bIns="0" anchor="t" anchorCtr="0">
            <a:spAutoFit/>
          </a:bodyPr>
          <a:lstStyle/>
          <a:p>
            <a:pPr marL="12065" marR="5080" lvl="0" indent="635" algn="ctr" rtl="0">
              <a:lnSpc>
                <a:spcPct val="90000"/>
              </a:lnSpc>
              <a:spcBef>
                <a:spcPts val="0"/>
              </a:spcBef>
              <a:spcAft>
                <a:spcPts val="0"/>
              </a:spcAft>
              <a:buNone/>
            </a:pPr>
            <a:r>
              <a:rPr lang="en-US" sz="3600" dirty="0">
                <a:solidFill>
                  <a:schemeClr val="dk1"/>
                </a:solidFill>
                <a:latin typeface="Calibri"/>
                <a:ea typeface="Calibri"/>
                <a:cs typeface="Calibri"/>
                <a:sym typeface="Calibri"/>
              </a:rPr>
              <a:t>La </a:t>
            </a:r>
            <a:r>
              <a:rPr lang="en-US" sz="3600" b="1" i="1" dirty="0">
                <a:solidFill>
                  <a:srgbClr val="FF0000"/>
                </a:solidFill>
                <a:latin typeface="Calibri"/>
                <a:ea typeface="Calibri"/>
                <a:cs typeface="Calibri"/>
                <a:sym typeface="Calibri"/>
              </a:rPr>
              <a:t>“</a:t>
            </a:r>
            <a:r>
              <a:rPr lang="en-US" sz="3600" b="1" i="1" dirty="0" err="1">
                <a:solidFill>
                  <a:srgbClr val="FF0000"/>
                </a:solidFill>
                <a:latin typeface="Calibri"/>
                <a:ea typeface="Calibri"/>
                <a:cs typeface="Calibri"/>
                <a:sym typeface="Calibri"/>
              </a:rPr>
              <a:t>pericolosità</a:t>
            </a:r>
            <a:r>
              <a:rPr lang="en-US" sz="3600" b="1" i="1" dirty="0">
                <a:solidFill>
                  <a:srgbClr val="FF0000"/>
                </a:solidFill>
                <a:latin typeface="Calibri"/>
                <a:ea typeface="Calibri"/>
                <a:cs typeface="Calibri"/>
                <a:sym typeface="Calibri"/>
              </a:rPr>
              <a:t>”  </a:t>
            </a:r>
            <a:r>
              <a:rPr lang="en-US" sz="3600" dirty="0">
                <a:solidFill>
                  <a:schemeClr val="dk1"/>
                </a:solidFill>
                <a:latin typeface="Calibri"/>
                <a:ea typeface="Calibri"/>
                <a:cs typeface="Calibri"/>
                <a:sym typeface="Calibri"/>
              </a:rPr>
              <a:t>delle sostanze </a:t>
            </a:r>
            <a:r>
              <a:rPr lang="en-US" sz="3600" dirty="0" err="1">
                <a:solidFill>
                  <a:schemeClr val="dk1"/>
                </a:solidFill>
                <a:latin typeface="Calibri"/>
                <a:ea typeface="Calibri"/>
                <a:cs typeface="Calibri"/>
                <a:sym typeface="Calibri"/>
              </a:rPr>
              <a:t>deriva</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fondamentalmente</a:t>
            </a:r>
            <a:r>
              <a:rPr lang="en-US" sz="3600" dirty="0">
                <a:solidFill>
                  <a:schemeClr val="dk1"/>
                </a:solidFill>
                <a:latin typeface="Calibri"/>
                <a:ea typeface="Calibri"/>
                <a:cs typeface="Calibri"/>
                <a:sym typeface="Calibri"/>
              </a:rPr>
              <a:t>  dagli </a:t>
            </a:r>
            <a:r>
              <a:rPr lang="en-US" sz="3600" b="1" i="1" dirty="0">
                <a:solidFill>
                  <a:srgbClr val="FF0000"/>
                </a:solidFill>
                <a:latin typeface="Calibri"/>
                <a:ea typeface="Calibri"/>
                <a:cs typeface="Calibri"/>
                <a:sym typeface="Calibri"/>
              </a:rPr>
              <a:t>effetti </a:t>
            </a:r>
            <a:r>
              <a:rPr lang="en-US" sz="3600" dirty="0">
                <a:solidFill>
                  <a:schemeClr val="dk1"/>
                </a:solidFill>
                <a:latin typeface="Calibri"/>
                <a:ea typeface="Calibri"/>
                <a:cs typeface="Calibri"/>
                <a:sym typeface="Calibri"/>
              </a:rPr>
              <a:t>che </a:t>
            </a:r>
            <a:r>
              <a:rPr lang="en-US" sz="3600" dirty="0" err="1">
                <a:solidFill>
                  <a:schemeClr val="dk1"/>
                </a:solidFill>
                <a:latin typeface="Calibri"/>
                <a:ea typeface="Calibri"/>
                <a:cs typeface="Calibri"/>
                <a:sym typeface="Calibri"/>
              </a:rPr>
              <a:t>esse</a:t>
            </a:r>
            <a:r>
              <a:rPr lang="en-US" sz="3600" dirty="0">
                <a:solidFill>
                  <a:schemeClr val="dk1"/>
                </a:solidFill>
                <a:latin typeface="Calibri"/>
                <a:ea typeface="Calibri"/>
                <a:cs typeface="Calibri"/>
                <a:sym typeface="Calibri"/>
              </a:rPr>
              <a:t>  possono produrre  </a:t>
            </a:r>
            <a:r>
              <a:rPr lang="en-US" sz="3600" b="1" i="1" dirty="0" err="1">
                <a:solidFill>
                  <a:srgbClr val="FF0000"/>
                </a:solidFill>
                <a:latin typeface="Calibri"/>
                <a:ea typeface="Calibri"/>
                <a:cs typeface="Calibri"/>
                <a:sym typeface="Calibri"/>
              </a:rPr>
              <a:t>sull’uomo</a:t>
            </a:r>
            <a:r>
              <a:rPr lang="en-US" sz="3600" b="1" i="1" dirty="0">
                <a:solidFill>
                  <a:srgbClr val="FF0000"/>
                </a:solidFill>
                <a:latin typeface="Calibri"/>
                <a:ea typeface="Calibri"/>
                <a:cs typeface="Calibri"/>
                <a:sym typeface="Calibri"/>
              </a:rPr>
              <a:t> </a:t>
            </a:r>
            <a:r>
              <a:rPr lang="en-US" sz="3600" dirty="0">
                <a:solidFill>
                  <a:schemeClr val="dk1"/>
                </a:solidFill>
                <a:latin typeface="Calibri"/>
                <a:ea typeface="Calibri"/>
                <a:cs typeface="Calibri"/>
                <a:sym typeface="Calibri"/>
              </a:rPr>
              <a:t>e</a:t>
            </a:r>
            <a:endParaRPr sz="3600" dirty="0">
              <a:solidFill>
                <a:schemeClr val="dk1"/>
              </a:solidFill>
              <a:latin typeface="Calibri"/>
              <a:ea typeface="Calibri"/>
              <a:cs typeface="Calibri"/>
              <a:sym typeface="Calibri"/>
            </a:endParaRPr>
          </a:p>
          <a:p>
            <a:pPr marL="3810" marR="0" lvl="0" indent="0" algn="ctr" rtl="0">
              <a:lnSpc>
                <a:spcPct val="108055"/>
              </a:lnSpc>
              <a:spcBef>
                <a:spcPts val="0"/>
              </a:spcBef>
              <a:spcAft>
                <a:spcPts val="0"/>
              </a:spcAft>
              <a:buNone/>
            </a:pPr>
            <a:r>
              <a:rPr lang="en-US" sz="3600" b="1" i="1" dirty="0" err="1">
                <a:solidFill>
                  <a:srgbClr val="FF0000"/>
                </a:solidFill>
                <a:latin typeface="Calibri"/>
                <a:ea typeface="Calibri"/>
                <a:cs typeface="Calibri"/>
                <a:sym typeface="Calibri"/>
              </a:rPr>
              <a:t>sull’ambiente</a:t>
            </a:r>
            <a:r>
              <a:rPr lang="en-US" sz="3600" dirty="0">
                <a:solidFill>
                  <a:schemeClr val="dk1"/>
                </a:solidFill>
                <a:latin typeface="Calibri"/>
                <a:ea typeface="Calibri"/>
                <a:cs typeface="Calibri"/>
                <a:sym typeface="Calibri"/>
              </a:rPr>
              <a:t>.</a:t>
            </a:r>
            <a:endParaRPr sz="3600" dirty="0">
              <a:solidFill>
                <a:schemeClr val="dk1"/>
              </a:solidFill>
              <a:latin typeface="Calibri"/>
              <a:ea typeface="Calibri"/>
              <a:cs typeface="Calibri"/>
              <a:sym typeface="Calibri"/>
            </a:endParaRPr>
          </a:p>
        </p:txBody>
      </p:sp>
      <p:pic>
        <p:nvPicPr>
          <p:cNvPr id="246" name="Google Shape;246;p21"/>
          <p:cNvPicPr preferRelativeResize="0"/>
          <p:nvPr/>
        </p:nvPicPr>
        <p:blipFill rotWithShape="1">
          <a:blip r:embed="rId3">
            <a:alphaModFix/>
          </a:blip>
          <a:srcRect/>
          <a:stretch/>
        </p:blipFill>
        <p:spPr>
          <a:xfrm>
            <a:off x="5487923" y="1004316"/>
            <a:ext cx="2307335" cy="4140708"/>
          </a:xfrm>
          <a:prstGeom prst="rect">
            <a:avLst/>
          </a:prstGeom>
          <a:noFill/>
          <a:ln>
            <a:noFill/>
          </a:ln>
        </p:spPr>
      </p:pic>
      <p:sp>
        <p:nvSpPr>
          <p:cNvPr id="2" name="CasellaDiTesto 1">
            <a:extLst>
              <a:ext uri="{FF2B5EF4-FFF2-40B4-BE49-F238E27FC236}">
                <a16:creationId xmlns:a16="http://schemas.microsoft.com/office/drawing/2014/main" id="{6C80E41B-985B-EAE0-0F3A-4BEE96EF2D72}"/>
              </a:ext>
            </a:extLst>
          </p:cNvPr>
          <p:cNvSpPr txBox="1"/>
          <p:nvPr/>
        </p:nvSpPr>
        <p:spPr>
          <a:xfrm>
            <a:off x="531471" y="0"/>
            <a:ext cx="8081058" cy="523220"/>
          </a:xfrm>
          <a:prstGeom prst="rect">
            <a:avLst/>
          </a:prstGeom>
          <a:noFill/>
        </p:spPr>
        <p:txBody>
          <a:bodyPr wrap="none" rtlCol="0">
            <a:spAutoFit/>
          </a:bodyPr>
          <a:lstStyle/>
          <a:p>
            <a:r>
              <a:rPr lang="it-IT" sz="2800" b="1" dirty="0">
                <a:solidFill>
                  <a:srgbClr val="0070C0"/>
                </a:solidFill>
              </a:rPr>
              <a:t>PERICOLOSITÀ DELLE SOSTANZE CHIMICHE</a:t>
            </a:r>
          </a:p>
        </p:txBody>
      </p:sp>
    </p:spTree>
    <p:extLst>
      <p:ext uri="{BB962C8B-B14F-4D97-AF65-F5344CB8AC3E}">
        <p14:creationId xmlns:p14="http://schemas.microsoft.com/office/powerpoint/2010/main" val="4941179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60" name="Google Shape;260;p22"/>
          <p:cNvSpPr txBox="1"/>
          <p:nvPr/>
        </p:nvSpPr>
        <p:spPr>
          <a:xfrm>
            <a:off x="839652" y="467284"/>
            <a:ext cx="7382400" cy="1489800"/>
          </a:xfrm>
          <a:prstGeom prst="rect">
            <a:avLst/>
          </a:prstGeom>
          <a:noFill/>
          <a:ln>
            <a:noFill/>
          </a:ln>
        </p:spPr>
        <p:txBody>
          <a:bodyPr spcFirstLastPara="1" wrap="square" lIns="0" tIns="13325" rIns="0" bIns="0" anchor="t" anchorCtr="0">
            <a:spAutoFit/>
          </a:bodyPr>
          <a:lstStyle/>
          <a:p>
            <a:pPr marL="12065" marR="5080" lvl="0" indent="0" algn="ctr" rtl="0">
              <a:lnSpc>
                <a:spcPct val="100000"/>
              </a:lnSpc>
              <a:spcBef>
                <a:spcPts val="0"/>
              </a:spcBef>
              <a:spcAft>
                <a:spcPts val="0"/>
              </a:spcAft>
              <a:buNone/>
            </a:pPr>
            <a:r>
              <a:rPr lang="en-US" sz="3200" b="1" dirty="0" err="1">
                <a:solidFill>
                  <a:schemeClr val="dk1"/>
                </a:solidFill>
                <a:latin typeface="Calibri"/>
                <a:ea typeface="Calibri"/>
                <a:cs typeface="Calibri"/>
                <a:sym typeface="Calibri"/>
              </a:rPr>
              <a:t>Pericolosità</a:t>
            </a:r>
            <a:r>
              <a:rPr lang="en-US" sz="3200" b="1" dirty="0">
                <a:solidFill>
                  <a:schemeClr val="dk1"/>
                </a:solidFill>
                <a:latin typeface="Calibri"/>
                <a:ea typeface="Calibri"/>
                <a:cs typeface="Calibri"/>
                <a:sym typeface="Calibri"/>
              </a:rPr>
              <a:t> </a:t>
            </a:r>
            <a:r>
              <a:rPr lang="en-US" sz="3200" b="1" dirty="0" err="1">
                <a:solidFill>
                  <a:schemeClr val="dk1"/>
                </a:solidFill>
                <a:latin typeface="Calibri"/>
                <a:ea typeface="Calibri"/>
                <a:cs typeface="Calibri"/>
                <a:sym typeface="Calibri"/>
              </a:rPr>
              <a:t>derivante</a:t>
            </a:r>
            <a:r>
              <a:rPr lang="en-US" sz="3200" b="1" dirty="0">
                <a:solidFill>
                  <a:schemeClr val="dk1"/>
                </a:solidFill>
                <a:latin typeface="Calibri"/>
                <a:ea typeface="Calibri"/>
                <a:cs typeface="Calibri"/>
                <a:sym typeface="Calibri"/>
              </a:rPr>
              <a:t> dalle </a:t>
            </a:r>
            <a:r>
              <a:rPr lang="en-US" sz="3200" b="1" i="1" dirty="0">
                <a:solidFill>
                  <a:srgbClr val="FF0000"/>
                </a:solidFill>
                <a:latin typeface="Calibri"/>
                <a:ea typeface="Calibri"/>
                <a:cs typeface="Calibri"/>
                <a:sym typeface="Calibri"/>
              </a:rPr>
              <a:t>caratteristiche  </a:t>
            </a:r>
            <a:r>
              <a:rPr lang="en-US" sz="3200" b="1" i="1" dirty="0" err="1">
                <a:solidFill>
                  <a:srgbClr val="FF0000"/>
                </a:solidFill>
                <a:latin typeface="Calibri"/>
                <a:ea typeface="Calibri"/>
                <a:cs typeface="Calibri"/>
                <a:sym typeface="Calibri"/>
              </a:rPr>
              <a:t>chimico</a:t>
            </a:r>
            <a:r>
              <a:rPr lang="en-US" sz="3200" b="1" i="1" dirty="0">
                <a:solidFill>
                  <a:srgbClr val="FF0000"/>
                </a:solidFill>
                <a:latin typeface="Calibri"/>
                <a:ea typeface="Calibri"/>
                <a:cs typeface="Calibri"/>
                <a:sym typeface="Calibri"/>
              </a:rPr>
              <a:t>-fisiche </a:t>
            </a:r>
            <a:r>
              <a:rPr lang="en-US" sz="3200" b="1" dirty="0">
                <a:solidFill>
                  <a:schemeClr val="dk1"/>
                </a:solidFill>
                <a:latin typeface="Calibri"/>
                <a:ea typeface="Calibri"/>
                <a:cs typeface="Calibri"/>
                <a:sym typeface="Calibri"/>
              </a:rPr>
              <a:t>delle sostanze o dei prodotti  chimici </a:t>
            </a:r>
            <a:r>
              <a:rPr lang="en-US" sz="3200" b="1" dirty="0" err="1">
                <a:solidFill>
                  <a:schemeClr val="dk1"/>
                </a:solidFill>
                <a:latin typeface="Calibri"/>
                <a:ea typeface="Calibri"/>
                <a:cs typeface="Calibri"/>
                <a:sym typeface="Calibri"/>
              </a:rPr>
              <a:t>utilizzati</a:t>
            </a:r>
            <a:r>
              <a:rPr lang="en-US" sz="3200" b="1" dirty="0">
                <a:solidFill>
                  <a:schemeClr val="dk1"/>
                </a:solidFill>
                <a:latin typeface="Calibri"/>
                <a:ea typeface="Calibri"/>
                <a:cs typeface="Calibri"/>
                <a:sym typeface="Calibri"/>
              </a:rPr>
              <a:t>.</a:t>
            </a:r>
            <a:endParaRPr sz="3200" dirty="0">
              <a:solidFill>
                <a:schemeClr val="dk1"/>
              </a:solidFill>
              <a:latin typeface="Calibri"/>
              <a:ea typeface="Calibri"/>
              <a:cs typeface="Calibri"/>
              <a:sym typeface="Calibri"/>
            </a:endParaRPr>
          </a:p>
        </p:txBody>
      </p:sp>
      <p:sp>
        <p:nvSpPr>
          <p:cNvPr id="262" name="Google Shape;262;p22"/>
          <p:cNvSpPr txBox="1"/>
          <p:nvPr/>
        </p:nvSpPr>
        <p:spPr>
          <a:xfrm>
            <a:off x="1523365" y="3010057"/>
            <a:ext cx="6097270" cy="1002030"/>
          </a:xfrm>
          <a:prstGeom prst="rect">
            <a:avLst/>
          </a:prstGeom>
          <a:noFill/>
          <a:ln>
            <a:noFill/>
          </a:ln>
        </p:spPr>
        <p:txBody>
          <a:bodyPr spcFirstLastPara="1" wrap="square" lIns="0" tIns="12700" rIns="0" bIns="0" anchor="t" anchorCtr="0">
            <a:spAutoFit/>
          </a:bodyPr>
          <a:lstStyle/>
          <a:p>
            <a:pPr marL="0" marR="0" lvl="0" indent="0" algn="ctr" rtl="0">
              <a:lnSpc>
                <a:spcPct val="100000"/>
              </a:lnSpc>
              <a:spcBef>
                <a:spcPts val="0"/>
              </a:spcBef>
              <a:spcAft>
                <a:spcPts val="0"/>
              </a:spcAft>
              <a:buNone/>
            </a:pPr>
            <a:r>
              <a:rPr lang="en-US" sz="3200" b="1" dirty="0" err="1">
                <a:solidFill>
                  <a:schemeClr val="dk1"/>
                </a:solidFill>
                <a:latin typeface="Calibri"/>
                <a:ea typeface="Calibri"/>
                <a:cs typeface="Calibri"/>
                <a:sym typeface="Calibri"/>
              </a:rPr>
              <a:t>Rischi</a:t>
            </a:r>
            <a:r>
              <a:rPr lang="en-US" sz="3200" b="1" dirty="0">
                <a:solidFill>
                  <a:schemeClr val="dk1"/>
                </a:solidFill>
                <a:latin typeface="Calibri"/>
                <a:ea typeface="Calibri"/>
                <a:cs typeface="Calibri"/>
                <a:sym typeface="Calibri"/>
              </a:rPr>
              <a:t> possibili </a:t>
            </a:r>
            <a:r>
              <a:rPr lang="en-US" sz="3200" b="1" i="1" dirty="0">
                <a:solidFill>
                  <a:srgbClr val="FF0000"/>
                </a:solidFill>
                <a:latin typeface="Calibri"/>
                <a:ea typeface="Calibri"/>
                <a:cs typeface="Calibri"/>
                <a:sym typeface="Calibri"/>
              </a:rPr>
              <a:t>sulla </a:t>
            </a:r>
            <a:r>
              <a:rPr lang="en-US" sz="3200" b="1" i="1" dirty="0" err="1">
                <a:solidFill>
                  <a:srgbClr val="FF0000"/>
                </a:solidFill>
                <a:latin typeface="Calibri"/>
                <a:ea typeface="Calibri"/>
                <a:cs typeface="Calibri"/>
                <a:sym typeface="Calibri"/>
              </a:rPr>
              <a:t>sicurezza</a:t>
            </a:r>
            <a:endParaRPr sz="3200" dirty="0">
              <a:solidFill>
                <a:schemeClr val="dk1"/>
              </a:solidFill>
              <a:latin typeface="Calibri"/>
              <a:ea typeface="Calibri"/>
              <a:cs typeface="Calibri"/>
              <a:sym typeface="Calibri"/>
            </a:endParaRPr>
          </a:p>
          <a:p>
            <a:pPr marL="0" marR="0" lvl="0" indent="0" algn="ctr" rtl="0">
              <a:lnSpc>
                <a:spcPct val="100000"/>
              </a:lnSpc>
              <a:spcBef>
                <a:spcPts val="5"/>
              </a:spcBef>
              <a:spcAft>
                <a:spcPts val="0"/>
              </a:spcAft>
              <a:buNone/>
            </a:pPr>
            <a:r>
              <a:rPr lang="en-US" sz="3200" b="1" dirty="0" err="1">
                <a:solidFill>
                  <a:schemeClr val="dk1"/>
                </a:solidFill>
                <a:latin typeface="Calibri"/>
                <a:ea typeface="Calibri"/>
                <a:cs typeface="Calibri"/>
                <a:sym typeface="Calibri"/>
              </a:rPr>
              <a:t>dell’individuo</a:t>
            </a:r>
            <a:r>
              <a:rPr lang="en-US" sz="3200" b="1" dirty="0">
                <a:solidFill>
                  <a:schemeClr val="dk1"/>
                </a:solidFill>
                <a:latin typeface="Calibri"/>
                <a:ea typeface="Calibri"/>
                <a:cs typeface="Calibri"/>
                <a:sym typeface="Calibri"/>
              </a:rPr>
              <a:t>: incendio, </a:t>
            </a:r>
            <a:r>
              <a:rPr lang="en-US" sz="3200" b="1" dirty="0" err="1">
                <a:solidFill>
                  <a:schemeClr val="dk1"/>
                </a:solidFill>
                <a:latin typeface="Calibri"/>
                <a:ea typeface="Calibri"/>
                <a:cs typeface="Calibri"/>
                <a:sym typeface="Calibri"/>
              </a:rPr>
              <a:t>esplosione</a:t>
            </a:r>
            <a:r>
              <a:rPr lang="en-US" sz="3200" b="1" dirty="0">
                <a:solidFill>
                  <a:schemeClr val="dk1"/>
                </a:solidFill>
                <a:latin typeface="Calibri"/>
                <a:ea typeface="Calibri"/>
                <a:cs typeface="Calibri"/>
                <a:sym typeface="Calibri"/>
              </a:rPr>
              <a:t>.</a:t>
            </a:r>
            <a:endParaRPr sz="3200" dirty="0">
              <a:solidFill>
                <a:schemeClr val="dk1"/>
              </a:solidFill>
              <a:latin typeface="Calibri"/>
              <a:ea typeface="Calibri"/>
              <a:cs typeface="Calibri"/>
              <a:sym typeface="Calibri"/>
            </a:endParaRPr>
          </a:p>
        </p:txBody>
      </p:sp>
      <p:grpSp>
        <p:nvGrpSpPr>
          <p:cNvPr id="263" name="Google Shape;263;p22"/>
          <p:cNvGrpSpPr/>
          <p:nvPr/>
        </p:nvGrpSpPr>
        <p:grpSpPr>
          <a:xfrm>
            <a:off x="4342638" y="1919889"/>
            <a:ext cx="731520" cy="1090295"/>
            <a:chOff x="4187951" y="3683507"/>
            <a:chExt cx="731520" cy="1090295"/>
          </a:xfrm>
        </p:grpSpPr>
        <p:sp>
          <p:nvSpPr>
            <p:cNvPr id="264" name="Google Shape;264;p22"/>
            <p:cNvSpPr/>
            <p:nvPr/>
          </p:nvSpPr>
          <p:spPr>
            <a:xfrm>
              <a:off x="4187951" y="4189475"/>
              <a:ext cx="731520" cy="584200"/>
            </a:xfrm>
            <a:custGeom>
              <a:avLst/>
              <a:gdLst/>
              <a:ahLst/>
              <a:cxnLst/>
              <a:rect l="l" t="t" r="r" b="b"/>
              <a:pathLst>
                <a:path w="731520" h="584200" extrusionOk="0">
                  <a:moveTo>
                    <a:pt x="713486" y="0"/>
                  </a:moveTo>
                  <a:lnTo>
                    <a:pt x="697010" y="34375"/>
                  </a:lnTo>
                  <a:lnTo>
                    <a:pt x="675637" y="67486"/>
                  </a:lnTo>
                  <a:lnTo>
                    <a:pt x="649596" y="99197"/>
                  </a:lnTo>
                  <a:lnTo>
                    <a:pt x="619116" y="129374"/>
                  </a:lnTo>
                  <a:lnTo>
                    <a:pt x="584427" y="157884"/>
                  </a:lnTo>
                  <a:lnTo>
                    <a:pt x="545757" y="184593"/>
                  </a:lnTo>
                  <a:lnTo>
                    <a:pt x="503337" y="209367"/>
                  </a:lnTo>
                  <a:lnTo>
                    <a:pt x="457394" y="232072"/>
                  </a:lnTo>
                  <a:lnTo>
                    <a:pt x="408159" y="252575"/>
                  </a:lnTo>
                  <a:lnTo>
                    <a:pt x="355861" y="270741"/>
                  </a:lnTo>
                  <a:lnTo>
                    <a:pt x="300729" y="286436"/>
                  </a:lnTo>
                  <a:lnTo>
                    <a:pt x="242992" y="299527"/>
                  </a:lnTo>
                  <a:lnTo>
                    <a:pt x="182880" y="309880"/>
                  </a:lnTo>
                  <a:lnTo>
                    <a:pt x="182880" y="218440"/>
                  </a:lnTo>
                  <a:lnTo>
                    <a:pt x="0" y="414528"/>
                  </a:lnTo>
                  <a:lnTo>
                    <a:pt x="182880" y="584200"/>
                  </a:lnTo>
                  <a:lnTo>
                    <a:pt x="182880" y="492760"/>
                  </a:lnTo>
                  <a:lnTo>
                    <a:pt x="242065" y="482592"/>
                  </a:lnTo>
                  <a:lnTo>
                    <a:pt x="298643" y="469871"/>
                  </a:lnTo>
                  <a:lnTo>
                    <a:pt x="352461" y="454737"/>
                  </a:lnTo>
                  <a:lnTo>
                    <a:pt x="403366" y="437332"/>
                  </a:lnTo>
                  <a:lnTo>
                    <a:pt x="451204" y="417798"/>
                  </a:lnTo>
                  <a:lnTo>
                    <a:pt x="495825" y="396277"/>
                  </a:lnTo>
                  <a:lnTo>
                    <a:pt x="537073" y="372908"/>
                  </a:lnTo>
                  <a:lnTo>
                    <a:pt x="574798" y="347836"/>
                  </a:lnTo>
                  <a:lnTo>
                    <a:pt x="608845" y="321200"/>
                  </a:lnTo>
                  <a:lnTo>
                    <a:pt x="639063" y="293142"/>
                  </a:lnTo>
                  <a:lnTo>
                    <a:pt x="665299" y="263804"/>
                  </a:lnTo>
                  <a:lnTo>
                    <a:pt x="705212" y="201854"/>
                  </a:lnTo>
                  <a:lnTo>
                    <a:pt x="727362" y="136481"/>
                  </a:lnTo>
                  <a:lnTo>
                    <a:pt x="731394" y="102866"/>
                  </a:lnTo>
                  <a:lnTo>
                    <a:pt x="730527" y="68819"/>
                  </a:lnTo>
                  <a:lnTo>
                    <a:pt x="724609" y="34483"/>
                  </a:lnTo>
                  <a:lnTo>
                    <a:pt x="713486" y="0"/>
                  </a:lnTo>
                  <a:close/>
                </a:path>
              </a:pathLst>
            </a:custGeom>
            <a:solidFill>
              <a:srgbClr val="5B9BD4"/>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5" name="Google Shape;265;p22"/>
            <p:cNvSpPr/>
            <p:nvPr/>
          </p:nvSpPr>
          <p:spPr>
            <a:xfrm>
              <a:off x="4187951" y="3683507"/>
              <a:ext cx="731520" cy="597535"/>
            </a:xfrm>
            <a:custGeom>
              <a:avLst/>
              <a:gdLst/>
              <a:ahLst/>
              <a:cxnLst/>
              <a:rect l="l" t="t" r="r" b="b"/>
              <a:pathLst>
                <a:path w="731520" h="597535" extrusionOk="0">
                  <a:moveTo>
                    <a:pt x="0" y="0"/>
                  </a:moveTo>
                  <a:lnTo>
                    <a:pt x="0" y="182880"/>
                  </a:lnTo>
                  <a:lnTo>
                    <a:pt x="59993" y="184253"/>
                  </a:lnTo>
                  <a:lnTo>
                    <a:pt x="118651" y="188304"/>
                  </a:lnTo>
                  <a:lnTo>
                    <a:pt x="175786" y="194924"/>
                  </a:lnTo>
                  <a:lnTo>
                    <a:pt x="231209" y="204008"/>
                  </a:lnTo>
                  <a:lnTo>
                    <a:pt x="284732" y="215449"/>
                  </a:lnTo>
                  <a:lnTo>
                    <a:pt x="336166" y="229140"/>
                  </a:lnTo>
                  <a:lnTo>
                    <a:pt x="385324" y="244975"/>
                  </a:lnTo>
                  <a:lnTo>
                    <a:pt x="432017" y="262847"/>
                  </a:lnTo>
                  <a:lnTo>
                    <a:pt x="476057" y="282649"/>
                  </a:lnTo>
                  <a:lnTo>
                    <a:pt x="517255" y="304276"/>
                  </a:lnTo>
                  <a:lnTo>
                    <a:pt x="555423" y="327619"/>
                  </a:lnTo>
                  <a:lnTo>
                    <a:pt x="590373" y="352574"/>
                  </a:lnTo>
                  <a:lnTo>
                    <a:pt x="621916" y="379033"/>
                  </a:lnTo>
                  <a:lnTo>
                    <a:pt x="649865" y="406889"/>
                  </a:lnTo>
                  <a:lnTo>
                    <a:pt x="694224" y="466368"/>
                  </a:lnTo>
                  <a:lnTo>
                    <a:pt x="721945" y="530158"/>
                  </a:lnTo>
                  <a:lnTo>
                    <a:pt x="731520" y="597408"/>
                  </a:lnTo>
                  <a:lnTo>
                    <a:pt x="731520" y="414528"/>
                  </a:lnTo>
                  <a:lnTo>
                    <a:pt x="721945" y="347278"/>
                  </a:lnTo>
                  <a:lnTo>
                    <a:pt x="694224" y="283488"/>
                  </a:lnTo>
                  <a:lnTo>
                    <a:pt x="649865" y="224009"/>
                  </a:lnTo>
                  <a:lnTo>
                    <a:pt x="621916" y="196153"/>
                  </a:lnTo>
                  <a:lnTo>
                    <a:pt x="590373" y="169694"/>
                  </a:lnTo>
                  <a:lnTo>
                    <a:pt x="555423" y="144739"/>
                  </a:lnTo>
                  <a:lnTo>
                    <a:pt x="517255" y="121396"/>
                  </a:lnTo>
                  <a:lnTo>
                    <a:pt x="476057" y="99769"/>
                  </a:lnTo>
                  <a:lnTo>
                    <a:pt x="432017" y="79967"/>
                  </a:lnTo>
                  <a:lnTo>
                    <a:pt x="385324" y="62095"/>
                  </a:lnTo>
                  <a:lnTo>
                    <a:pt x="336166" y="46260"/>
                  </a:lnTo>
                  <a:lnTo>
                    <a:pt x="284732" y="32569"/>
                  </a:lnTo>
                  <a:lnTo>
                    <a:pt x="231209" y="21128"/>
                  </a:lnTo>
                  <a:lnTo>
                    <a:pt x="175786" y="12044"/>
                  </a:lnTo>
                  <a:lnTo>
                    <a:pt x="118651" y="5424"/>
                  </a:lnTo>
                  <a:lnTo>
                    <a:pt x="59993" y="1373"/>
                  </a:lnTo>
                  <a:lnTo>
                    <a:pt x="0" y="0"/>
                  </a:lnTo>
                  <a:close/>
                </a:path>
              </a:pathLst>
            </a:custGeom>
            <a:solidFill>
              <a:srgbClr val="487CA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6" name="Google Shape;266;p22"/>
            <p:cNvSpPr/>
            <p:nvPr/>
          </p:nvSpPr>
          <p:spPr>
            <a:xfrm>
              <a:off x="4187951" y="3683507"/>
              <a:ext cx="731520" cy="1090295"/>
            </a:xfrm>
            <a:custGeom>
              <a:avLst/>
              <a:gdLst/>
              <a:ahLst/>
              <a:cxnLst/>
              <a:rect l="l" t="t" r="r" b="b"/>
              <a:pathLst>
                <a:path w="731520" h="1090295" extrusionOk="0">
                  <a:moveTo>
                    <a:pt x="731520" y="597408"/>
                  </a:moveTo>
                  <a:lnTo>
                    <a:pt x="721945" y="530158"/>
                  </a:lnTo>
                  <a:lnTo>
                    <a:pt x="694224" y="466368"/>
                  </a:lnTo>
                  <a:lnTo>
                    <a:pt x="649865" y="406889"/>
                  </a:lnTo>
                  <a:lnTo>
                    <a:pt x="621916" y="379033"/>
                  </a:lnTo>
                  <a:lnTo>
                    <a:pt x="590373" y="352574"/>
                  </a:lnTo>
                  <a:lnTo>
                    <a:pt x="555423" y="327619"/>
                  </a:lnTo>
                  <a:lnTo>
                    <a:pt x="517255" y="304276"/>
                  </a:lnTo>
                  <a:lnTo>
                    <a:pt x="476057" y="282649"/>
                  </a:lnTo>
                  <a:lnTo>
                    <a:pt x="432017" y="262847"/>
                  </a:lnTo>
                  <a:lnTo>
                    <a:pt x="385324" y="244975"/>
                  </a:lnTo>
                  <a:lnTo>
                    <a:pt x="336166" y="229140"/>
                  </a:lnTo>
                  <a:lnTo>
                    <a:pt x="284732" y="215449"/>
                  </a:lnTo>
                  <a:lnTo>
                    <a:pt x="231209" y="204008"/>
                  </a:lnTo>
                  <a:lnTo>
                    <a:pt x="175786" y="194924"/>
                  </a:lnTo>
                  <a:lnTo>
                    <a:pt x="118651" y="188304"/>
                  </a:lnTo>
                  <a:lnTo>
                    <a:pt x="59993" y="184253"/>
                  </a:lnTo>
                  <a:lnTo>
                    <a:pt x="0" y="182880"/>
                  </a:lnTo>
                  <a:lnTo>
                    <a:pt x="0" y="0"/>
                  </a:lnTo>
                  <a:lnTo>
                    <a:pt x="59993" y="1373"/>
                  </a:lnTo>
                  <a:lnTo>
                    <a:pt x="118651" y="5424"/>
                  </a:lnTo>
                  <a:lnTo>
                    <a:pt x="175786" y="12044"/>
                  </a:lnTo>
                  <a:lnTo>
                    <a:pt x="231209" y="21128"/>
                  </a:lnTo>
                  <a:lnTo>
                    <a:pt x="284732" y="32569"/>
                  </a:lnTo>
                  <a:lnTo>
                    <a:pt x="336166" y="46260"/>
                  </a:lnTo>
                  <a:lnTo>
                    <a:pt x="385324" y="62095"/>
                  </a:lnTo>
                  <a:lnTo>
                    <a:pt x="432017" y="79967"/>
                  </a:lnTo>
                  <a:lnTo>
                    <a:pt x="476057" y="99769"/>
                  </a:lnTo>
                  <a:lnTo>
                    <a:pt x="517255" y="121396"/>
                  </a:lnTo>
                  <a:lnTo>
                    <a:pt x="555423" y="144739"/>
                  </a:lnTo>
                  <a:lnTo>
                    <a:pt x="590373" y="169694"/>
                  </a:lnTo>
                  <a:lnTo>
                    <a:pt x="621916" y="196153"/>
                  </a:lnTo>
                  <a:lnTo>
                    <a:pt x="649865" y="224009"/>
                  </a:lnTo>
                  <a:lnTo>
                    <a:pt x="694224" y="283488"/>
                  </a:lnTo>
                  <a:lnTo>
                    <a:pt x="721945" y="347278"/>
                  </a:lnTo>
                  <a:lnTo>
                    <a:pt x="731520" y="414528"/>
                  </a:lnTo>
                  <a:lnTo>
                    <a:pt x="731520" y="597408"/>
                  </a:lnTo>
                  <a:lnTo>
                    <a:pt x="721192" y="666971"/>
                  </a:lnTo>
                  <a:lnTo>
                    <a:pt x="691211" y="733194"/>
                  </a:lnTo>
                  <a:lnTo>
                    <a:pt x="669321" y="764710"/>
                  </a:lnTo>
                  <a:lnTo>
                    <a:pt x="643082" y="794977"/>
                  </a:lnTo>
                  <a:lnTo>
                    <a:pt x="612682" y="823859"/>
                  </a:lnTo>
                  <a:lnTo>
                    <a:pt x="578310" y="851217"/>
                  </a:lnTo>
                  <a:lnTo>
                    <a:pt x="540153" y="876915"/>
                  </a:lnTo>
                  <a:lnTo>
                    <a:pt x="498399" y="900813"/>
                  </a:lnTo>
                  <a:lnTo>
                    <a:pt x="453236" y="922776"/>
                  </a:lnTo>
                  <a:lnTo>
                    <a:pt x="404854" y="942665"/>
                  </a:lnTo>
                  <a:lnTo>
                    <a:pt x="353438" y="960342"/>
                  </a:lnTo>
                  <a:lnTo>
                    <a:pt x="299179" y="975670"/>
                  </a:lnTo>
                  <a:lnTo>
                    <a:pt x="242263" y="988511"/>
                  </a:lnTo>
                  <a:lnTo>
                    <a:pt x="182880" y="998728"/>
                  </a:lnTo>
                  <a:lnTo>
                    <a:pt x="182880" y="1090168"/>
                  </a:lnTo>
                  <a:lnTo>
                    <a:pt x="0" y="920496"/>
                  </a:lnTo>
                  <a:lnTo>
                    <a:pt x="182880" y="724408"/>
                  </a:lnTo>
                  <a:lnTo>
                    <a:pt x="182880" y="815848"/>
                  </a:lnTo>
                  <a:lnTo>
                    <a:pt x="242992" y="805495"/>
                  </a:lnTo>
                  <a:lnTo>
                    <a:pt x="300729" y="792404"/>
                  </a:lnTo>
                  <a:lnTo>
                    <a:pt x="355861" y="776709"/>
                  </a:lnTo>
                  <a:lnTo>
                    <a:pt x="408159" y="758543"/>
                  </a:lnTo>
                  <a:lnTo>
                    <a:pt x="457394" y="738040"/>
                  </a:lnTo>
                  <a:lnTo>
                    <a:pt x="503337" y="715335"/>
                  </a:lnTo>
                  <a:lnTo>
                    <a:pt x="545757" y="690561"/>
                  </a:lnTo>
                  <a:lnTo>
                    <a:pt x="584427" y="663852"/>
                  </a:lnTo>
                  <a:lnTo>
                    <a:pt x="619116" y="635342"/>
                  </a:lnTo>
                  <a:lnTo>
                    <a:pt x="649596" y="605165"/>
                  </a:lnTo>
                  <a:lnTo>
                    <a:pt x="675637" y="573454"/>
                  </a:lnTo>
                  <a:lnTo>
                    <a:pt x="697010" y="540343"/>
                  </a:lnTo>
                  <a:lnTo>
                    <a:pt x="713486" y="505968"/>
                  </a:lnTo>
                </a:path>
              </a:pathLst>
            </a:custGeom>
            <a:noFill/>
            <a:ln w="12175" cap="flat" cmpd="sng">
              <a:solidFill>
                <a:srgbClr val="41709C"/>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 name="CasellaDiTesto 1">
            <a:extLst>
              <a:ext uri="{FF2B5EF4-FFF2-40B4-BE49-F238E27FC236}">
                <a16:creationId xmlns:a16="http://schemas.microsoft.com/office/drawing/2014/main" id="{FB5599FF-5291-79B5-5DB9-94262B0097FB}"/>
              </a:ext>
            </a:extLst>
          </p:cNvPr>
          <p:cNvSpPr txBox="1"/>
          <p:nvPr/>
        </p:nvSpPr>
        <p:spPr>
          <a:xfrm>
            <a:off x="636364" y="-55936"/>
            <a:ext cx="8081058" cy="523220"/>
          </a:xfrm>
          <a:prstGeom prst="rect">
            <a:avLst/>
          </a:prstGeom>
          <a:noFill/>
        </p:spPr>
        <p:txBody>
          <a:bodyPr wrap="none" rtlCol="0">
            <a:spAutoFit/>
          </a:bodyPr>
          <a:lstStyle/>
          <a:p>
            <a:r>
              <a:rPr lang="it-IT" sz="2800" b="1" dirty="0">
                <a:solidFill>
                  <a:srgbClr val="0070C0"/>
                </a:solidFill>
              </a:rPr>
              <a:t>PERICOLOSITÀ DELLE SOSTANZE CHIMICHE</a:t>
            </a:r>
          </a:p>
        </p:txBody>
      </p:sp>
    </p:spTree>
    <p:extLst>
      <p:ext uri="{BB962C8B-B14F-4D97-AF65-F5344CB8AC3E}">
        <p14:creationId xmlns:p14="http://schemas.microsoft.com/office/powerpoint/2010/main" val="19695631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1CC3ECF6-BBBC-2DDD-C84D-18D9A735603D}"/>
              </a:ext>
            </a:extLst>
          </p:cNvPr>
          <p:cNvPicPr>
            <a:picLocks noChangeAspect="1"/>
          </p:cNvPicPr>
          <p:nvPr/>
        </p:nvPicPr>
        <p:blipFill>
          <a:blip r:embed="rId2"/>
          <a:stretch>
            <a:fillRect/>
          </a:stretch>
        </p:blipFill>
        <p:spPr>
          <a:xfrm>
            <a:off x="52582" y="1632"/>
            <a:ext cx="8850117" cy="6202646"/>
          </a:xfrm>
          <a:prstGeom prst="rect">
            <a:avLst/>
          </a:prstGeom>
        </p:spPr>
      </p:pic>
      <p:sp>
        <p:nvSpPr>
          <p:cNvPr id="5" name="CasellaDiTesto 4">
            <a:extLst>
              <a:ext uri="{FF2B5EF4-FFF2-40B4-BE49-F238E27FC236}">
                <a16:creationId xmlns:a16="http://schemas.microsoft.com/office/drawing/2014/main" id="{C0AFDFD2-E786-736A-8AD9-D542808EDF07}"/>
              </a:ext>
            </a:extLst>
          </p:cNvPr>
          <p:cNvSpPr txBox="1"/>
          <p:nvPr/>
        </p:nvSpPr>
        <p:spPr>
          <a:xfrm>
            <a:off x="1130299" y="6334780"/>
            <a:ext cx="6687483" cy="523220"/>
          </a:xfrm>
          <a:prstGeom prst="rect">
            <a:avLst/>
          </a:prstGeom>
          <a:noFill/>
        </p:spPr>
        <p:txBody>
          <a:bodyPr wrap="square">
            <a:spAutoFit/>
          </a:bodyPr>
          <a:lstStyle/>
          <a:p>
            <a:pPr algn="l"/>
            <a:r>
              <a:rPr lang="it-IT" sz="1400" b="0" i="0" u="none" strike="noStrike" baseline="0" dirty="0">
                <a:latin typeface="TimesLTStd-Roman"/>
              </a:rPr>
              <a:t>Banco da laboratorio alla Texas Tech University dopo un'esplosione. Due studenti sono rimasti gravemente feriti.</a:t>
            </a:r>
            <a:endParaRPr lang="it-IT" dirty="0"/>
          </a:p>
        </p:txBody>
      </p:sp>
    </p:spTree>
    <p:extLst>
      <p:ext uri="{BB962C8B-B14F-4D97-AF65-F5344CB8AC3E}">
        <p14:creationId xmlns:p14="http://schemas.microsoft.com/office/powerpoint/2010/main" val="198145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9" name="Google Shape;279;p23"/>
          <p:cNvSpPr txBox="1"/>
          <p:nvPr/>
        </p:nvSpPr>
        <p:spPr>
          <a:xfrm>
            <a:off x="636364" y="633729"/>
            <a:ext cx="7270115" cy="1489710"/>
          </a:xfrm>
          <a:prstGeom prst="rect">
            <a:avLst/>
          </a:prstGeom>
          <a:noFill/>
          <a:ln>
            <a:noFill/>
          </a:ln>
        </p:spPr>
        <p:txBody>
          <a:bodyPr spcFirstLastPara="1" wrap="square" lIns="0" tIns="13325" rIns="0" bIns="0" anchor="t" anchorCtr="0">
            <a:spAutoFit/>
          </a:bodyPr>
          <a:lstStyle/>
          <a:p>
            <a:pPr marL="12065" marR="5080" lvl="0" indent="-9525" algn="ctr" rtl="0">
              <a:lnSpc>
                <a:spcPct val="100000"/>
              </a:lnSpc>
              <a:spcBef>
                <a:spcPts val="0"/>
              </a:spcBef>
              <a:spcAft>
                <a:spcPts val="0"/>
              </a:spcAft>
              <a:buNone/>
            </a:pPr>
            <a:r>
              <a:rPr lang="en-US" sz="3200" b="1" dirty="0" err="1">
                <a:solidFill>
                  <a:schemeClr val="dk1"/>
                </a:solidFill>
                <a:latin typeface="Calibri"/>
                <a:ea typeface="Calibri"/>
                <a:cs typeface="Calibri"/>
                <a:sym typeface="Calibri"/>
              </a:rPr>
              <a:t>Pericolosità</a:t>
            </a:r>
            <a:r>
              <a:rPr lang="en-US" sz="3200" b="1" dirty="0">
                <a:solidFill>
                  <a:schemeClr val="dk1"/>
                </a:solidFill>
                <a:latin typeface="Calibri"/>
                <a:ea typeface="Calibri"/>
                <a:cs typeface="Calibri"/>
                <a:sym typeface="Calibri"/>
              </a:rPr>
              <a:t> </a:t>
            </a:r>
            <a:r>
              <a:rPr lang="en-US" sz="3200" b="1" dirty="0" err="1">
                <a:solidFill>
                  <a:schemeClr val="dk1"/>
                </a:solidFill>
                <a:latin typeface="Calibri"/>
                <a:ea typeface="Calibri"/>
                <a:cs typeface="Calibri"/>
                <a:sym typeface="Calibri"/>
              </a:rPr>
              <a:t>derivante</a:t>
            </a:r>
            <a:r>
              <a:rPr lang="en-US" sz="3200" b="1" dirty="0">
                <a:solidFill>
                  <a:schemeClr val="dk1"/>
                </a:solidFill>
                <a:latin typeface="Calibri"/>
                <a:ea typeface="Calibri"/>
                <a:cs typeface="Calibri"/>
                <a:sym typeface="Calibri"/>
              </a:rPr>
              <a:t> dalle </a:t>
            </a:r>
            <a:r>
              <a:rPr lang="en-US" sz="3200" b="1" i="1" dirty="0">
                <a:solidFill>
                  <a:srgbClr val="FF0000"/>
                </a:solidFill>
                <a:latin typeface="Calibri"/>
                <a:ea typeface="Calibri"/>
                <a:cs typeface="Calibri"/>
                <a:sym typeface="Calibri"/>
              </a:rPr>
              <a:t>caratteristiche  </a:t>
            </a:r>
            <a:r>
              <a:rPr lang="en-US" sz="3200" b="1" i="1" dirty="0" err="1">
                <a:solidFill>
                  <a:srgbClr val="FF0000"/>
                </a:solidFill>
                <a:latin typeface="Calibri"/>
                <a:ea typeface="Calibri"/>
                <a:cs typeface="Calibri"/>
                <a:sym typeface="Calibri"/>
              </a:rPr>
              <a:t>tossicologiche</a:t>
            </a:r>
            <a:r>
              <a:rPr lang="en-US" sz="3200" b="1" i="1" dirty="0">
                <a:solidFill>
                  <a:srgbClr val="FF0000"/>
                </a:solidFill>
                <a:latin typeface="Calibri"/>
                <a:ea typeface="Calibri"/>
                <a:cs typeface="Calibri"/>
                <a:sym typeface="Calibri"/>
              </a:rPr>
              <a:t> </a:t>
            </a:r>
            <a:r>
              <a:rPr lang="en-US" sz="3200" b="1" dirty="0">
                <a:solidFill>
                  <a:schemeClr val="dk1"/>
                </a:solidFill>
                <a:latin typeface="Calibri"/>
                <a:ea typeface="Calibri"/>
                <a:cs typeface="Calibri"/>
                <a:sym typeface="Calibri"/>
              </a:rPr>
              <a:t>delle sostanze o dei prodotti  chimici </a:t>
            </a:r>
            <a:r>
              <a:rPr lang="en-US" sz="3200" b="1" dirty="0" err="1">
                <a:solidFill>
                  <a:schemeClr val="dk1"/>
                </a:solidFill>
                <a:latin typeface="Calibri"/>
                <a:ea typeface="Calibri"/>
                <a:cs typeface="Calibri"/>
                <a:sym typeface="Calibri"/>
              </a:rPr>
              <a:t>utilizzati</a:t>
            </a:r>
            <a:r>
              <a:rPr lang="en-US" sz="3200" b="1" dirty="0">
                <a:solidFill>
                  <a:schemeClr val="dk1"/>
                </a:solidFill>
                <a:latin typeface="Calibri"/>
                <a:ea typeface="Calibri"/>
                <a:cs typeface="Calibri"/>
                <a:sym typeface="Calibri"/>
              </a:rPr>
              <a:t>.</a:t>
            </a:r>
            <a:endParaRPr sz="3200" dirty="0">
              <a:solidFill>
                <a:schemeClr val="dk1"/>
              </a:solidFill>
              <a:latin typeface="Calibri"/>
              <a:ea typeface="Calibri"/>
              <a:cs typeface="Calibri"/>
              <a:sym typeface="Calibri"/>
            </a:endParaRPr>
          </a:p>
        </p:txBody>
      </p:sp>
      <p:sp>
        <p:nvSpPr>
          <p:cNvPr id="281" name="Google Shape;281;p23"/>
          <p:cNvSpPr txBox="1"/>
          <p:nvPr/>
        </p:nvSpPr>
        <p:spPr>
          <a:xfrm>
            <a:off x="0" y="3051480"/>
            <a:ext cx="9143999" cy="1489075"/>
          </a:xfrm>
          <a:prstGeom prst="rect">
            <a:avLst/>
          </a:prstGeom>
          <a:noFill/>
          <a:ln>
            <a:noFill/>
          </a:ln>
        </p:spPr>
        <p:txBody>
          <a:bodyPr spcFirstLastPara="1" wrap="square" lIns="0" tIns="12700" rIns="0" bIns="0" anchor="t" anchorCtr="0">
            <a:spAutoFit/>
          </a:bodyPr>
          <a:lstStyle/>
          <a:p>
            <a:pPr marL="12700" marR="5080" lvl="0" indent="377825" algn="ctr" rtl="0">
              <a:lnSpc>
                <a:spcPct val="100000"/>
              </a:lnSpc>
              <a:spcBef>
                <a:spcPts val="0"/>
              </a:spcBef>
              <a:spcAft>
                <a:spcPts val="0"/>
              </a:spcAft>
              <a:buNone/>
            </a:pPr>
            <a:r>
              <a:rPr lang="en-US" sz="3200" b="1" dirty="0" err="1">
                <a:solidFill>
                  <a:schemeClr val="dk1"/>
                </a:solidFill>
                <a:latin typeface="Calibri"/>
                <a:ea typeface="Calibri"/>
                <a:cs typeface="Calibri"/>
                <a:sym typeface="Calibri"/>
              </a:rPr>
              <a:t>Rischi</a:t>
            </a:r>
            <a:r>
              <a:rPr lang="en-US" sz="3200" b="1" dirty="0">
                <a:solidFill>
                  <a:schemeClr val="dk1"/>
                </a:solidFill>
                <a:latin typeface="Calibri"/>
                <a:ea typeface="Calibri"/>
                <a:cs typeface="Calibri"/>
                <a:sym typeface="Calibri"/>
              </a:rPr>
              <a:t> possibili </a:t>
            </a:r>
            <a:r>
              <a:rPr lang="en-US" sz="3200" b="1" i="1" dirty="0">
                <a:solidFill>
                  <a:srgbClr val="FF0000"/>
                </a:solidFill>
                <a:latin typeface="Calibri"/>
                <a:ea typeface="Calibri"/>
                <a:cs typeface="Calibri"/>
                <a:sym typeface="Calibri"/>
              </a:rPr>
              <a:t>sulla salute </a:t>
            </a:r>
            <a:r>
              <a:rPr lang="en-US" sz="3200" b="1" dirty="0" err="1">
                <a:solidFill>
                  <a:schemeClr val="dk1"/>
                </a:solidFill>
                <a:latin typeface="Calibri"/>
                <a:ea typeface="Calibri"/>
                <a:cs typeface="Calibri"/>
                <a:sym typeface="Calibri"/>
              </a:rPr>
              <a:t>dell’individuo</a:t>
            </a:r>
            <a:r>
              <a:rPr lang="en-US" sz="3200" b="1" dirty="0">
                <a:solidFill>
                  <a:schemeClr val="dk1"/>
                </a:solidFill>
                <a:latin typeface="Calibri"/>
                <a:ea typeface="Calibri"/>
                <a:cs typeface="Calibri"/>
                <a:sym typeface="Calibri"/>
              </a:rPr>
              <a:t>  con effetti </a:t>
            </a:r>
            <a:r>
              <a:rPr lang="en-US" sz="3200" b="1" dirty="0" err="1">
                <a:solidFill>
                  <a:schemeClr val="dk1"/>
                </a:solidFill>
                <a:latin typeface="Calibri"/>
                <a:ea typeface="Calibri"/>
                <a:cs typeface="Calibri"/>
                <a:sym typeface="Calibri"/>
              </a:rPr>
              <a:t>acuti</a:t>
            </a:r>
            <a:r>
              <a:rPr lang="en-US" sz="3200" b="1" dirty="0">
                <a:solidFill>
                  <a:schemeClr val="dk1"/>
                </a:solidFill>
                <a:latin typeface="Calibri"/>
                <a:ea typeface="Calibri"/>
                <a:cs typeface="Calibri"/>
                <a:sym typeface="Calibri"/>
              </a:rPr>
              <a:t> (a breve termine) o </a:t>
            </a:r>
            <a:r>
              <a:rPr lang="en-US" sz="3200" b="1" dirty="0" err="1">
                <a:solidFill>
                  <a:schemeClr val="dk1"/>
                </a:solidFill>
                <a:latin typeface="Calibri"/>
                <a:ea typeface="Calibri"/>
                <a:cs typeface="Calibri"/>
                <a:sym typeface="Calibri"/>
              </a:rPr>
              <a:t>cronici</a:t>
            </a:r>
            <a:r>
              <a:rPr lang="en-US" sz="3200" b="1" dirty="0">
                <a:solidFill>
                  <a:schemeClr val="dk1"/>
                </a:solidFill>
                <a:latin typeface="Calibri"/>
                <a:ea typeface="Calibri"/>
                <a:cs typeface="Calibri"/>
                <a:sym typeface="Calibri"/>
              </a:rPr>
              <a:t> (a</a:t>
            </a:r>
            <a:endParaRPr sz="3200" dirty="0">
              <a:solidFill>
                <a:schemeClr val="dk1"/>
              </a:solidFill>
              <a:latin typeface="Calibri"/>
              <a:ea typeface="Calibri"/>
              <a:cs typeface="Calibri"/>
              <a:sym typeface="Calibri"/>
            </a:endParaRPr>
          </a:p>
          <a:p>
            <a:pPr marL="1830704" marR="0" lvl="0" indent="0" algn="ctr" rtl="0">
              <a:lnSpc>
                <a:spcPct val="100000"/>
              </a:lnSpc>
              <a:spcBef>
                <a:spcPts val="0"/>
              </a:spcBef>
              <a:spcAft>
                <a:spcPts val="0"/>
              </a:spcAft>
              <a:buNone/>
            </a:pPr>
            <a:r>
              <a:rPr lang="en-US" sz="3200" b="1" dirty="0">
                <a:solidFill>
                  <a:schemeClr val="dk1"/>
                </a:solidFill>
                <a:latin typeface="Calibri"/>
                <a:ea typeface="Calibri"/>
                <a:cs typeface="Calibri"/>
                <a:sym typeface="Calibri"/>
              </a:rPr>
              <a:t>medio o </a:t>
            </a:r>
            <a:r>
              <a:rPr lang="en-US" sz="3200" b="1" dirty="0" err="1">
                <a:solidFill>
                  <a:schemeClr val="dk1"/>
                </a:solidFill>
                <a:latin typeface="Calibri"/>
                <a:ea typeface="Calibri"/>
                <a:cs typeface="Calibri"/>
                <a:sym typeface="Calibri"/>
              </a:rPr>
              <a:t>lungo</a:t>
            </a:r>
            <a:r>
              <a:rPr lang="en-US" sz="3200" b="1" dirty="0">
                <a:solidFill>
                  <a:schemeClr val="dk1"/>
                </a:solidFill>
                <a:latin typeface="Calibri"/>
                <a:ea typeface="Calibri"/>
                <a:cs typeface="Calibri"/>
                <a:sym typeface="Calibri"/>
              </a:rPr>
              <a:t> termine)</a:t>
            </a:r>
            <a:endParaRPr sz="3200" dirty="0">
              <a:solidFill>
                <a:schemeClr val="dk1"/>
              </a:solidFill>
              <a:latin typeface="Calibri"/>
              <a:ea typeface="Calibri"/>
              <a:cs typeface="Calibri"/>
              <a:sym typeface="Calibri"/>
            </a:endParaRPr>
          </a:p>
        </p:txBody>
      </p:sp>
      <p:grpSp>
        <p:nvGrpSpPr>
          <p:cNvPr id="282" name="Google Shape;282;p23"/>
          <p:cNvGrpSpPr/>
          <p:nvPr/>
        </p:nvGrpSpPr>
        <p:grpSpPr>
          <a:xfrm>
            <a:off x="4032377" y="2096187"/>
            <a:ext cx="727075" cy="1102360"/>
            <a:chOff x="4340351" y="3532631"/>
            <a:chExt cx="727075" cy="1102360"/>
          </a:xfrm>
        </p:grpSpPr>
        <p:sp>
          <p:nvSpPr>
            <p:cNvPr id="283" name="Google Shape;283;p23"/>
            <p:cNvSpPr/>
            <p:nvPr/>
          </p:nvSpPr>
          <p:spPr>
            <a:xfrm>
              <a:off x="4340351" y="4044949"/>
              <a:ext cx="727075" cy="589915"/>
            </a:xfrm>
            <a:custGeom>
              <a:avLst/>
              <a:gdLst/>
              <a:ahLst/>
              <a:cxnLst/>
              <a:rect l="l" t="t" r="r" b="b"/>
              <a:pathLst>
                <a:path w="727075" h="589914" extrusionOk="0">
                  <a:moveTo>
                    <a:pt x="709802" y="0"/>
                  </a:moveTo>
                  <a:lnTo>
                    <a:pt x="693665" y="35159"/>
                  </a:lnTo>
                  <a:lnTo>
                    <a:pt x="672604" y="69035"/>
                  </a:lnTo>
                  <a:lnTo>
                    <a:pt x="646850" y="101488"/>
                  </a:lnTo>
                  <a:lnTo>
                    <a:pt x="616631" y="132379"/>
                  </a:lnTo>
                  <a:lnTo>
                    <a:pt x="582179" y="161570"/>
                  </a:lnTo>
                  <a:lnTo>
                    <a:pt x="543723" y="188923"/>
                  </a:lnTo>
                  <a:lnTo>
                    <a:pt x="501492" y="214297"/>
                  </a:lnTo>
                  <a:lnTo>
                    <a:pt x="455718" y="237556"/>
                  </a:lnTo>
                  <a:lnTo>
                    <a:pt x="406630" y="258559"/>
                  </a:lnTo>
                  <a:lnTo>
                    <a:pt x="354458" y="277168"/>
                  </a:lnTo>
                  <a:lnTo>
                    <a:pt x="299432" y="293245"/>
                  </a:lnTo>
                  <a:lnTo>
                    <a:pt x="241781" y="306650"/>
                  </a:lnTo>
                  <a:lnTo>
                    <a:pt x="181737" y="317245"/>
                  </a:lnTo>
                  <a:lnTo>
                    <a:pt x="181737" y="226441"/>
                  </a:lnTo>
                  <a:lnTo>
                    <a:pt x="0" y="421513"/>
                  </a:lnTo>
                  <a:lnTo>
                    <a:pt x="181737" y="589914"/>
                  </a:lnTo>
                  <a:lnTo>
                    <a:pt x="181737" y="498982"/>
                  </a:lnTo>
                  <a:lnTo>
                    <a:pt x="240358" y="488681"/>
                  </a:lnTo>
                  <a:lnTo>
                    <a:pt x="296408" y="475799"/>
                  </a:lnTo>
                  <a:lnTo>
                    <a:pt x="349735" y="460480"/>
                  </a:lnTo>
                  <a:lnTo>
                    <a:pt x="400189" y="442864"/>
                  </a:lnTo>
                  <a:lnTo>
                    <a:pt x="447620" y="423095"/>
                  </a:lnTo>
                  <a:lnTo>
                    <a:pt x="491876" y="401316"/>
                  </a:lnTo>
                  <a:lnTo>
                    <a:pt x="532808" y="377668"/>
                  </a:lnTo>
                  <a:lnTo>
                    <a:pt x="570263" y="352294"/>
                  </a:lnTo>
                  <a:lnTo>
                    <a:pt x="604093" y="325336"/>
                  </a:lnTo>
                  <a:lnTo>
                    <a:pt x="634146" y="296938"/>
                  </a:lnTo>
                  <a:lnTo>
                    <a:pt x="660271" y="267240"/>
                  </a:lnTo>
                  <a:lnTo>
                    <a:pt x="700136" y="204519"/>
                  </a:lnTo>
                  <a:lnTo>
                    <a:pt x="722483" y="138313"/>
                  </a:lnTo>
                  <a:lnTo>
                    <a:pt x="726710" y="104258"/>
                  </a:lnTo>
                  <a:lnTo>
                    <a:pt x="726107" y="69760"/>
                  </a:lnTo>
                  <a:lnTo>
                    <a:pt x="720521" y="34959"/>
                  </a:lnTo>
                  <a:lnTo>
                    <a:pt x="709802" y="0"/>
                  </a:lnTo>
                  <a:close/>
                </a:path>
              </a:pathLst>
            </a:custGeom>
            <a:solidFill>
              <a:srgbClr val="5B9BD4"/>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4" name="Google Shape;284;p23"/>
            <p:cNvSpPr/>
            <p:nvPr/>
          </p:nvSpPr>
          <p:spPr>
            <a:xfrm>
              <a:off x="4340351" y="3532631"/>
              <a:ext cx="727075" cy="603250"/>
            </a:xfrm>
            <a:custGeom>
              <a:avLst/>
              <a:gdLst/>
              <a:ahLst/>
              <a:cxnLst/>
              <a:rect l="l" t="t" r="r" b="b"/>
              <a:pathLst>
                <a:path w="727075" h="603250" extrusionOk="0">
                  <a:moveTo>
                    <a:pt x="0" y="0"/>
                  </a:moveTo>
                  <a:lnTo>
                    <a:pt x="0" y="181736"/>
                  </a:lnTo>
                  <a:lnTo>
                    <a:pt x="59616" y="183134"/>
                  </a:lnTo>
                  <a:lnTo>
                    <a:pt x="117906" y="187254"/>
                  </a:lnTo>
                  <a:lnTo>
                    <a:pt x="174682" y="193987"/>
                  </a:lnTo>
                  <a:lnTo>
                    <a:pt x="229758" y="203226"/>
                  </a:lnTo>
                  <a:lnTo>
                    <a:pt x="282946" y="214862"/>
                  </a:lnTo>
                  <a:lnTo>
                    <a:pt x="334058" y="228786"/>
                  </a:lnTo>
                  <a:lnTo>
                    <a:pt x="382909" y="244890"/>
                  </a:lnTo>
                  <a:lnTo>
                    <a:pt x="429310" y="263065"/>
                  </a:lnTo>
                  <a:lnTo>
                    <a:pt x="473075" y="283204"/>
                  </a:lnTo>
                  <a:lnTo>
                    <a:pt x="514016" y="305196"/>
                  </a:lnTo>
                  <a:lnTo>
                    <a:pt x="551946" y="328935"/>
                  </a:lnTo>
                  <a:lnTo>
                    <a:pt x="586679" y="354311"/>
                  </a:lnTo>
                  <a:lnTo>
                    <a:pt x="618026" y="381216"/>
                  </a:lnTo>
                  <a:lnTo>
                    <a:pt x="645800" y="409542"/>
                  </a:lnTo>
                  <a:lnTo>
                    <a:pt x="669815" y="439179"/>
                  </a:lnTo>
                  <a:lnTo>
                    <a:pt x="705818" y="501956"/>
                  </a:lnTo>
                  <a:lnTo>
                    <a:pt x="724537" y="568679"/>
                  </a:lnTo>
                  <a:lnTo>
                    <a:pt x="726948" y="603249"/>
                  </a:lnTo>
                  <a:lnTo>
                    <a:pt x="726948" y="421512"/>
                  </a:lnTo>
                  <a:lnTo>
                    <a:pt x="717432" y="353142"/>
                  </a:lnTo>
                  <a:lnTo>
                    <a:pt x="689884" y="288283"/>
                  </a:lnTo>
                  <a:lnTo>
                    <a:pt x="645800" y="227805"/>
                  </a:lnTo>
                  <a:lnTo>
                    <a:pt x="618026" y="199479"/>
                  </a:lnTo>
                  <a:lnTo>
                    <a:pt x="586679" y="172574"/>
                  </a:lnTo>
                  <a:lnTo>
                    <a:pt x="551946" y="147198"/>
                  </a:lnTo>
                  <a:lnTo>
                    <a:pt x="514016" y="123459"/>
                  </a:lnTo>
                  <a:lnTo>
                    <a:pt x="473075" y="101467"/>
                  </a:lnTo>
                  <a:lnTo>
                    <a:pt x="429310" y="81328"/>
                  </a:lnTo>
                  <a:lnTo>
                    <a:pt x="382909" y="63153"/>
                  </a:lnTo>
                  <a:lnTo>
                    <a:pt x="334058" y="47049"/>
                  </a:lnTo>
                  <a:lnTo>
                    <a:pt x="282946" y="33125"/>
                  </a:lnTo>
                  <a:lnTo>
                    <a:pt x="229758" y="21489"/>
                  </a:lnTo>
                  <a:lnTo>
                    <a:pt x="174682" y="12250"/>
                  </a:lnTo>
                  <a:lnTo>
                    <a:pt x="117906" y="5517"/>
                  </a:lnTo>
                  <a:lnTo>
                    <a:pt x="59616" y="1397"/>
                  </a:lnTo>
                  <a:lnTo>
                    <a:pt x="0" y="0"/>
                  </a:lnTo>
                  <a:close/>
                </a:path>
              </a:pathLst>
            </a:custGeom>
            <a:solidFill>
              <a:srgbClr val="487CA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5" name="Google Shape;285;p23"/>
            <p:cNvSpPr/>
            <p:nvPr/>
          </p:nvSpPr>
          <p:spPr>
            <a:xfrm>
              <a:off x="4340351" y="3532631"/>
              <a:ext cx="727075" cy="1102360"/>
            </a:xfrm>
            <a:custGeom>
              <a:avLst/>
              <a:gdLst/>
              <a:ahLst/>
              <a:cxnLst/>
              <a:rect l="l" t="t" r="r" b="b"/>
              <a:pathLst>
                <a:path w="727075" h="1102360" extrusionOk="0">
                  <a:moveTo>
                    <a:pt x="726948" y="603249"/>
                  </a:moveTo>
                  <a:lnTo>
                    <a:pt x="717432" y="534879"/>
                  </a:lnTo>
                  <a:lnTo>
                    <a:pt x="689884" y="470020"/>
                  </a:lnTo>
                  <a:lnTo>
                    <a:pt x="645800" y="409542"/>
                  </a:lnTo>
                  <a:lnTo>
                    <a:pt x="618026" y="381216"/>
                  </a:lnTo>
                  <a:lnTo>
                    <a:pt x="586679" y="354311"/>
                  </a:lnTo>
                  <a:lnTo>
                    <a:pt x="551946" y="328935"/>
                  </a:lnTo>
                  <a:lnTo>
                    <a:pt x="514016" y="305196"/>
                  </a:lnTo>
                  <a:lnTo>
                    <a:pt x="473075" y="283204"/>
                  </a:lnTo>
                  <a:lnTo>
                    <a:pt x="429310" y="263065"/>
                  </a:lnTo>
                  <a:lnTo>
                    <a:pt x="382909" y="244890"/>
                  </a:lnTo>
                  <a:lnTo>
                    <a:pt x="334058" y="228786"/>
                  </a:lnTo>
                  <a:lnTo>
                    <a:pt x="282946" y="214862"/>
                  </a:lnTo>
                  <a:lnTo>
                    <a:pt x="229758" y="203226"/>
                  </a:lnTo>
                  <a:lnTo>
                    <a:pt x="174682" y="193987"/>
                  </a:lnTo>
                  <a:lnTo>
                    <a:pt x="117906" y="187254"/>
                  </a:lnTo>
                  <a:lnTo>
                    <a:pt x="59616" y="183134"/>
                  </a:lnTo>
                  <a:lnTo>
                    <a:pt x="0" y="181736"/>
                  </a:lnTo>
                  <a:lnTo>
                    <a:pt x="0" y="0"/>
                  </a:lnTo>
                  <a:lnTo>
                    <a:pt x="59616" y="1397"/>
                  </a:lnTo>
                  <a:lnTo>
                    <a:pt x="117906" y="5517"/>
                  </a:lnTo>
                  <a:lnTo>
                    <a:pt x="174682" y="12250"/>
                  </a:lnTo>
                  <a:lnTo>
                    <a:pt x="229758" y="21489"/>
                  </a:lnTo>
                  <a:lnTo>
                    <a:pt x="282946" y="33125"/>
                  </a:lnTo>
                  <a:lnTo>
                    <a:pt x="334058" y="47049"/>
                  </a:lnTo>
                  <a:lnTo>
                    <a:pt x="382909" y="63153"/>
                  </a:lnTo>
                  <a:lnTo>
                    <a:pt x="429310" y="81328"/>
                  </a:lnTo>
                  <a:lnTo>
                    <a:pt x="473075" y="101467"/>
                  </a:lnTo>
                  <a:lnTo>
                    <a:pt x="514016" y="123459"/>
                  </a:lnTo>
                  <a:lnTo>
                    <a:pt x="551946" y="147198"/>
                  </a:lnTo>
                  <a:lnTo>
                    <a:pt x="586679" y="172574"/>
                  </a:lnTo>
                  <a:lnTo>
                    <a:pt x="618026" y="199479"/>
                  </a:lnTo>
                  <a:lnTo>
                    <a:pt x="645800" y="227805"/>
                  </a:lnTo>
                  <a:lnTo>
                    <a:pt x="669815" y="257442"/>
                  </a:lnTo>
                  <a:lnTo>
                    <a:pt x="705818" y="320219"/>
                  </a:lnTo>
                  <a:lnTo>
                    <a:pt x="724537" y="386942"/>
                  </a:lnTo>
                  <a:lnTo>
                    <a:pt x="726948" y="421512"/>
                  </a:lnTo>
                  <a:lnTo>
                    <a:pt x="726948" y="603249"/>
                  </a:lnTo>
                  <a:lnTo>
                    <a:pt x="716684" y="673982"/>
                  </a:lnTo>
                  <a:lnTo>
                    <a:pt x="686889" y="741320"/>
                  </a:lnTo>
                  <a:lnTo>
                    <a:pt x="665135" y="773366"/>
                  </a:lnTo>
                  <a:lnTo>
                    <a:pt x="639059" y="804143"/>
                  </a:lnTo>
                  <a:lnTo>
                    <a:pt x="608849" y="833511"/>
                  </a:lnTo>
                  <a:lnTo>
                    <a:pt x="574690" y="861329"/>
                  </a:lnTo>
                  <a:lnTo>
                    <a:pt x="536771" y="887459"/>
                  </a:lnTo>
                  <a:lnTo>
                    <a:pt x="495278" y="911759"/>
                  </a:lnTo>
                  <a:lnTo>
                    <a:pt x="450398" y="934090"/>
                  </a:lnTo>
                  <a:lnTo>
                    <a:pt x="402318" y="954311"/>
                  </a:lnTo>
                  <a:lnTo>
                    <a:pt x="351224" y="972283"/>
                  </a:lnTo>
                  <a:lnTo>
                    <a:pt x="297305" y="987865"/>
                  </a:lnTo>
                  <a:lnTo>
                    <a:pt x="240747" y="1000918"/>
                  </a:lnTo>
                  <a:lnTo>
                    <a:pt x="181737" y="1011300"/>
                  </a:lnTo>
                  <a:lnTo>
                    <a:pt x="181737" y="1102232"/>
                  </a:lnTo>
                  <a:lnTo>
                    <a:pt x="0" y="933830"/>
                  </a:lnTo>
                  <a:lnTo>
                    <a:pt x="181737" y="738758"/>
                  </a:lnTo>
                  <a:lnTo>
                    <a:pt x="181737" y="829563"/>
                  </a:lnTo>
                  <a:lnTo>
                    <a:pt x="241781" y="818968"/>
                  </a:lnTo>
                  <a:lnTo>
                    <a:pt x="299432" y="805563"/>
                  </a:lnTo>
                  <a:lnTo>
                    <a:pt x="354458" y="789486"/>
                  </a:lnTo>
                  <a:lnTo>
                    <a:pt x="406630" y="770877"/>
                  </a:lnTo>
                  <a:lnTo>
                    <a:pt x="455718" y="749874"/>
                  </a:lnTo>
                  <a:lnTo>
                    <a:pt x="501492" y="726615"/>
                  </a:lnTo>
                  <a:lnTo>
                    <a:pt x="543723" y="701241"/>
                  </a:lnTo>
                  <a:lnTo>
                    <a:pt x="582179" y="673888"/>
                  </a:lnTo>
                  <a:lnTo>
                    <a:pt x="616631" y="644697"/>
                  </a:lnTo>
                  <a:lnTo>
                    <a:pt x="646850" y="613806"/>
                  </a:lnTo>
                  <a:lnTo>
                    <a:pt x="672604" y="581353"/>
                  </a:lnTo>
                  <a:lnTo>
                    <a:pt x="693665" y="547477"/>
                  </a:lnTo>
                  <a:lnTo>
                    <a:pt x="709802" y="512317"/>
                  </a:lnTo>
                </a:path>
              </a:pathLst>
            </a:custGeom>
            <a:noFill/>
            <a:ln w="12175" cap="flat" cmpd="sng">
              <a:solidFill>
                <a:srgbClr val="41709C"/>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 name="CasellaDiTesto 1">
            <a:extLst>
              <a:ext uri="{FF2B5EF4-FFF2-40B4-BE49-F238E27FC236}">
                <a16:creationId xmlns:a16="http://schemas.microsoft.com/office/drawing/2014/main" id="{E8E59418-DAAD-794D-BCF2-BBFF63193206}"/>
              </a:ext>
            </a:extLst>
          </p:cNvPr>
          <p:cNvSpPr txBox="1"/>
          <p:nvPr/>
        </p:nvSpPr>
        <p:spPr>
          <a:xfrm>
            <a:off x="636364" y="-55936"/>
            <a:ext cx="8081058" cy="523220"/>
          </a:xfrm>
          <a:prstGeom prst="rect">
            <a:avLst/>
          </a:prstGeom>
          <a:noFill/>
        </p:spPr>
        <p:txBody>
          <a:bodyPr wrap="none" rtlCol="0">
            <a:spAutoFit/>
          </a:bodyPr>
          <a:lstStyle/>
          <a:p>
            <a:r>
              <a:rPr lang="it-IT" sz="2800" b="1" dirty="0">
                <a:solidFill>
                  <a:srgbClr val="0070C0"/>
                </a:solidFill>
              </a:rPr>
              <a:t>PERICOLOSITÀ DELLE SOSTANZE CHIMICHE</a:t>
            </a:r>
          </a:p>
        </p:txBody>
      </p:sp>
    </p:spTree>
    <p:extLst>
      <p:ext uri="{BB962C8B-B14F-4D97-AF65-F5344CB8AC3E}">
        <p14:creationId xmlns:p14="http://schemas.microsoft.com/office/powerpoint/2010/main" val="37362974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9F9017C3-E97A-FA6D-381F-E3C05DC8DBD2}"/>
              </a:ext>
            </a:extLst>
          </p:cNvPr>
          <p:cNvSpPr txBox="1"/>
          <p:nvPr/>
        </p:nvSpPr>
        <p:spPr>
          <a:xfrm>
            <a:off x="3416300" y="0"/>
            <a:ext cx="3021981" cy="523220"/>
          </a:xfrm>
          <a:prstGeom prst="rect">
            <a:avLst/>
          </a:prstGeom>
          <a:noFill/>
        </p:spPr>
        <p:txBody>
          <a:bodyPr wrap="none" rtlCol="0">
            <a:spAutoFit/>
          </a:bodyPr>
          <a:lstStyle/>
          <a:p>
            <a:r>
              <a:rPr lang="it-IT" sz="2800" b="1" dirty="0">
                <a:solidFill>
                  <a:srgbClr val="FF0000"/>
                </a:solidFill>
              </a:rPr>
              <a:t>Effetto sinergico</a:t>
            </a:r>
          </a:p>
        </p:txBody>
      </p:sp>
      <p:sp>
        <p:nvSpPr>
          <p:cNvPr id="3" name="CasellaDiTesto 2">
            <a:extLst>
              <a:ext uri="{FF2B5EF4-FFF2-40B4-BE49-F238E27FC236}">
                <a16:creationId xmlns:a16="http://schemas.microsoft.com/office/drawing/2014/main" id="{358426D5-C52D-FAB9-1288-C997A27948FD}"/>
              </a:ext>
            </a:extLst>
          </p:cNvPr>
          <p:cNvSpPr txBox="1"/>
          <p:nvPr/>
        </p:nvSpPr>
        <p:spPr>
          <a:xfrm>
            <a:off x="0" y="523220"/>
            <a:ext cx="9144000" cy="3879075"/>
          </a:xfrm>
          <a:prstGeom prst="rect">
            <a:avLst/>
          </a:prstGeom>
          <a:noFill/>
        </p:spPr>
        <p:txBody>
          <a:bodyPr wrap="square" rtlCol="0">
            <a:spAutoFit/>
          </a:bodyPr>
          <a:lstStyle/>
          <a:p>
            <a:pPr>
              <a:lnSpc>
                <a:spcPct val="200000"/>
              </a:lnSpc>
            </a:pPr>
            <a:r>
              <a:rPr lang="it-IT" sz="3200" b="1" i="0" dirty="0">
                <a:solidFill>
                  <a:srgbClr val="00B050"/>
                </a:solidFill>
                <a:effectLst/>
                <a:latin typeface="Arial" panose="020B0604020202020204" pitchFamily="34" charset="0"/>
              </a:rPr>
              <a:t>Effetto dell’azione di due sostanze combinate che è superiore alla semplice somma degli effetti dell’azione delle due sostanze assunti singolarmente</a:t>
            </a:r>
            <a:endParaRPr lang="it-IT" sz="2400" b="1" dirty="0">
              <a:solidFill>
                <a:srgbClr val="00B050"/>
              </a:solidFill>
            </a:endParaRPr>
          </a:p>
        </p:txBody>
      </p:sp>
    </p:spTree>
    <p:extLst>
      <p:ext uri="{BB962C8B-B14F-4D97-AF65-F5344CB8AC3E}">
        <p14:creationId xmlns:p14="http://schemas.microsoft.com/office/powerpoint/2010/main" val="33241839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135"/>
        <p:cNvGrpSpPr/>
        <p:nvPr/>
      </p:nvGrpSpPr>
      <p:grpSpPr>
        <a:xfrm>
          <a:off x="0" y="0"/>
          <a:ext cx="0" cy="0"/>
          <a:chOff x="0" y="0"/>
          <a:chExt cx="0" cy="0"/>
        </a:xfrm>
      </p:grpSpPr>
      <p:sp>
        <p:nvSpPr>
          <p:cNvPr id="136" name="Google Shape;136;p15"/>
          <p:cNvSpPr txBox="1">
            <a:spLocks noGrp="1"/>
          </p:cNvSpPr>
          <p:nvPr>
            <p:ph type="title"/>
          </p:nvPr>
        </p:nvSpPr>
        <p:spPr>
          <a:xfrm>
            <a:off x="439013" y="397205"/>
            <a:ext cx="8449945" cy="1613893"/>
          </a:xfrm>
          <a:prstGeom prst="rect">
            <a:avLst/>
          </a:prstGeom>
          <a:noFill/>
          <a:ln>
            <a:noFill/>
          </a:ln>
        </p:spPr>
        <p:txBody>
          <a:bodyPr spcFirstLastPara="1" wrap="square" lIns="0" tIns="13325" rIns="0" bIns="0" anchor="t" anchorCtr="0">
            <a:spAutoFit/>
          </a:bodyPr>
          <a:lstStyle/>
          <a:p>
            <a:pPr marL="12700" marR="5080" lvl="0" indent="82550" algn="l" rtl="0">
              <a:lnSpc>
                <a:spcPct val="100000"/>
              </a:lnSpc>
              <a:spcBef>
                <a:spcPts val="0"/>
              </a:spcBef>
              <a:spcAft>
                <a:spcPts val="0"/>
              </a:spcAft>
              <a:buNone/>
            </a:pPr>
            <a:r>
              <a:rPr lang="en-US" sz="2600" b="1" i="1" dirty="0">
                <a:latin typeface="Calibri"/>
                <a:ea typeface="Calibri"/>
                <a:cs typeface="Calibri"/>
                <a:sym typeface="Calibri"/>
              </a:rPr>
              <a:t>I </a:t>
            </a:r>
            <a:r>
              <a:rPr lang="en-US" sz="2600" b="1" i="1" dirty="0" err="1">
                <a:latin typeface="Calibri"/>
                <a:ea typeface="Calibri"/>
                <a:cs typeface="Calibri"/>
                <a:sym typeface="Calibri"/>
              </a:rPr>
              <a:t>parametri</a:t>
            </a:r>
            <a:r>
              <a:rPr lang="en-US" sz="2600" b="1" i="1" dirty="0">
                <a:latin typeface="Calibri"/>
                <a:ea typeface="Calibri"/>
                <a:cs typeface="Calibri"/>
                <a:sym typeface="Calibri"/>
              </a:rPr>
              <a:t> fondamentali da </a:t>
            </a:r>
            <a:r>
              <a:rPr lang="en-US" sz="2600" b="1" i="1" dirty="0" err="1">
                <a:latin typeface="Calibri"/>
                <a:ea typeface="Calibri"/>
                <a:cs typeface="Calibri"/>
                <a:sym typeface="Calibri"/>
              </a:rPr>
              <a:t>tenere</a:t>
            </a:r>
            <a:r>
              <a:rPr lang="en-US" sz="2600" b="1" i="1" dirty="0">
                <a:latin typeface="Calibri"/>
                <a:ea typeface="Calibri"/>
                <a:cs typeface="Calibri"/>
                <a:sym typeface="Calibri"/>
              </a:rPr>
              <a:t> in </a:t>
            </a:r>
            <a:r>
              <a:rPr lang="en-US" sz="2600" b="1" i="1" dirty="0" err="1">
                <a:latin typeface="Calibri"/>
                <a:ea typeface="Calibri"/>
                <a:cs typeface="Calibri"/>
                <a:sym typeface="Calibri"/>
              </a:rPr>
              <a:t>considerazione</a:t>
            </a:r>
            <a:r>
              <a:rPr lang="en-US" sz="2600" b="1" i="1" dirty="0">
                <a:latin typeface="Calibri"/>
                <a:ea typeface="Calibri"/>
                <a:cs typeface="Calibri"/>
                <a:sym typeface="Calibri"/>
              </a:rPr>
              <a:t> sono le  proprietà </a:t>
            </a:r>
            <a:r>
              <a:rPr lang="en-US" sz="2600" b="1" i="1" dirty="0" err="1">
                <a:latin typeface="Calibri"/>
                <a:ea typeface="Calibri"/>
                <a:cs typeface="Calibri"/>
                <a:sym typeface="Calibri"/>
              </a:rPr>
              <a:t>fisico</a:t>
            </a:r>
            <a:r>
              <a:rPr lang="en-US" sz="2600" b="1" i="1" dirty="0">
                <a:latin typeface="Calibri"/>
                <a:ea typeface="Calibri"/>
                <a:cs typeface="Calibri"/>
                <a:sym typeface="Calibri"/>
              </a:rPr>
              <a:t>-chimiche e la reattività perché strettamente</a:t>
            </a:r>
            <a:r>
              <a:rPr lang="en-US" sz="2600" dirty="0"/>
              <a:t>  </a:t>
            </a:r>
            <a:r>
              <a:rPr lang="en-US" sz="2600" b="1" i="1" dirty="0" err="1">
                <a:latin typeface="Calibri"/>
                <a:ea typeface="Calibri"/>
                <a:cs typeface="Calibri"/>
                <a:sym typeface="Calibri"/>
              </a:rPr>
              <a:t>correlati</a:t>
            </a:r>
            <a:r>
              <a:rPr lang="en-US" sz="2600" b="1" i="1" dirty="0">
                <a:latin typeface="Calibri"/>
                <a:ea typeface="Calibri"/>
                <a:cs typeface="Calibri"/>
                <a:sym typeface="Calibri"/>
              </a:rPr>
              <a:t> ai </a:t>
            </a:r>
            <a:r>
              <a:rPr lang="en-US" sz="2600" b="1" i="1" dirty="0" err="1">
                <a:latin typeface="Calibri"/>
                <a:ea typeface="Calibri"/>
                <a:cs typeface="Calibri"/>
                <a:sym typeface="Calibri"/>
              </a:rPr>
              <a:t>rischi</a:t>
            </a:r>
            <a:r>
              <a:rPr lang="en-US" sz="2600" b="1" i="1" dirty="0">
                <a:latin typeface="Calibri"/>
                <a:ea typeface="Calibri"/>
                <a:cs typeface="Calibri"/>
                <a:sym typeface="Calibri"/>
              </a:rPr>
              <a:t> per la salute e per la </a:t>
            </a:r>
            <a:r>
              <a:rPr lang="en-US" sz="2600" b="1" i="1" dirty="0" err="1">
                <a:latin typeface="Calibri"/>
                <a:ea typeface="Calibri"/>
                <a:cs typeface="Calibri"/>
                <a:sym typeface="Calibri"/>
              </a:rPr>
              <a:t>sicurezza</a:t>
            </a:r>
            <a:r>
              <a:rPr lang="en-US" sz="2600" b="1" i="1" dirty="0">
                <a:latin typeface="Calibri"/>
                <a:ea typeface="Calibri"/>
                <a:cs typeface="Calibri"/>
                <a:sym typeface="Calibri"/>
              </a:rPr>
              <a:t> !!</a:t>
            </a:r>
            <a:endParaRPr sz="2600" dirty="0">
              <a:latin typeface="Calibri"/>
              <a:ea typeface="Calibri"/>
              <a:cs typeface="Calibri"/>
              <a:sym typeface="Calibri"/>
            </a:endParaRPr>
          </a:p>
        </p:txBody>
      </p:sp>
      <p:grpSp>
        <p:nvGrpSpPr>
          <p:cNvPr id="137" name="Google Shape;137;p15"/>
          <p:cNvGrpSpPr/>
          <p:nvPr/>
        </p:nvGrpSpPr>
        <p:grpSpPr>
          <a:xfrm>
            <a:off x="2438400" y="2209800"/>
            <a:ext cx="3810000" cy="954405"/>
            <a:chOff x="2438400" y="2209800"/>
            <a:chExt cx="3810000" cy="954405"/>
          </a:xfrm>
        </p:grpSpPr>
        <p:sp>
          <p:nvSpPr>
            <p:cNvPr id="138" name="Google Shape;138;p15"/>
            <p:cNvSpPr/>
            <p:nvPr/>
          </p:nvSpPr>
          <p:spPr>
            <a:xfrm>
              <a:off x="2438400" y="2209800"/>
              <a:ext cx="3810000" cy="954405"/>
            </a:xfrm>
            <a:custGeom>
              <a:avLst/>
              <a:gdLst/>
              <a:ahLst/>
              <a:cxnLst/>
              <a:rect l="l" t="t" r="r" b="b"/>
              <a:pathLst>
                <a:path w="3810000" h="954405" extrusionOk="0">
                  <a:moveTo>
                    <a:pt x="0" y="954024"/>
                  </a:moveTo>
                  <a:lnTo>
                    <a:pt x="3810000" y="954024"/>
                  </a:lnTo>
                  <a:lnTo>
                    <a:pt x="3810000" y="0"/>
                  </a:lnTo>
                  <a:lnTo>
                    <a:pt x="0" y="0"/>
                  </a:lnTo>
                  <a:lnTo>
                    <a:pt x="0" y="954024"/>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39" name="Google Shape;139;p15"/>
            <p:cNvPicPr preferRelativeResize="0"/>
            <p:nvPr/>
          </p:nvPicPr>
          <p:blipFill rotWithShape="1">
            <a:blip r:embed="rId3">
              <a:alphaModFix/>
            </a:blip>
            <a:srcRect/>
            <a:stretch/>
          </p:blipFill>
          <p:spPr>
            <a:xfrm>
              <a:off x="2795015" y="2634607"/>
              <a:ext cx="1906523" cy="291953"/>
            </a:xfrm>
            <a:prstGeom prst="rect">
              <a:avLst/>
            </a:prstGeom>
            <a:noFill/>
            <a:ln>
              <a:noFill/>
            </a:ln>
          </p:spPr>
        </p:pic>
        <p:pic>
          <p:nvPicPr>
            <p:cNvPr id="140" name="Google Shape;140;p15"/>
            <p:cNvPicPr preferRelativeResize="0"/>
            <p:nvPr/>
          </p:nvPicPr>
          <p:blipFill rotWithShape="1">
            <a:blip r:embed="rId4">
              <a:alphaModFix/>
            </a:blip>
            <a:srcRect/>
            <a:stretch/>
          </p:blipFill>
          <p:spPr>
            <a:xfrm>
              <a:off x="4492751" y="2461259"/>
              <a:ext cx="498348" cy="679703"/>
            </a:xfrm>
            <a:prstGeom prst="rect">
              <a:avLst/>
            </a:prstGeom>
            <a:noFill/>
            <a:ln>
              <a:noFill/>
            </a:ln>
          </p:spPr>
        </p:pic>
        <p:pic>
          <p:nvPicPr>
            <p:cNvPr id="141" name="Google Shape;141;p15"/>
            <p:cNvPicPr preferRelativeResize="0"/>
            <p:nvPr/>
          </p:nvPicPr>
          <p:blipFill rotWithShape="1">
            <a:blip r:embed="rId5">
              <a:alphaModFix/>
            </a:blip>
            <a:srcRect/>
            <a:stretch/>
          </p:blipFill>
          <p:spPr>
            <a:xfrm>
              <a:off x="4585716" y="2461259"/>
              <a:ext cx="1539239" cy="679703"/>
            </a:xfrm>
            <a:prstGeom prst="rect">
              <a:avLst/>
            </a:prstGeom>
            <a:noFill/>
            <a:ln>
              <a:noFill/>
            </a:ln>
          </p:spPr>
        </p:pic>
      </p:grpSp>
      <p:sp>
        <p:nvSpPr>
          <p:cNvPr id="142" name="Google Shape;142;p15"/>
          <p:cNvSpPr txBox="1"/>
          <p:nvPr/>
        </p:nvSpPr>
        <p:spPr>
          <a:xfrm>
            <a:off x="2438400" y="2209800"/>
            <a:ext cx="3810000" cy="954405"/>
          </a:xfrm>
          <a:prstGeom prst="rect">
            <a:avLst/>
          </a:prstGeom>
          <a:noFill/>
          <a:ln w="9525" cap="flat" cmpd="sng">
            <a:solidFill>
              <a:srgbClr val="000000"/>
            </a:solidFill>
            <a:prstDash val="solid"/>
            <a:round/>
            <a:headEnd type="none" w="sm" len="sm"/>
            <a:tailEnd type="none" w="sm" len="sm"/>
          </a:ln>
        </p:spPr>
        <p:txBody>
          <a:bodyPr spcFirstLastPara="1" wrap="square" lIns="0" tIns="2525" rIns="0" bIns="0" anchor="t" anchorCtr="0">
            <a:spAutoFit/>
          </a:bodyPr>
          <a:lstStyle/>
          <a:p>
            <a:pPr marL="0" marR="0" lvl="0" indent="0" algn="l" rtl="0">
              <a:lnSpc>
                <a:spcPct val="100000"/>
              </a:lnSpc>
              <a:spcBef>
                <a:spcPts val="0"/>
              </a:spcBef>
              <a:spcAft>
                <a:spcPts val="0"/>
              </a:spcAft>
              <a:buNone/>
            </a:pPr>
            <a:endParaRPr sz="2250">
              <a:solidFill>
                <a:schemeClr val="dk1"/>
              </a:solidFill>
              <a:latin typeface="Times New Roman"/>
              <a:ea typeface="Times New Roman"/>
              <a:cs typeface="Times New Roman"/>
              <a:sym typeface="Times New Roman"/>
            </a:endParaRPr>
          </a:p>
          <a:p>
            <a:pPr marL="337820" marR="0" lvl="0" indent="0" algn="l" rtl="0">
              <a:lnSpc>
                <a:spcPct val="100000"/>
              </a:lnSpc>
              <a:spcBef>
                <a:spcPts val="0"/>
              </a:spcBef>
              <a:spcAft>
                <a:spcPts val="0"/>
              </a:spcAft>
              <a:buNone/>
            </a:pPr>
            <a:r>
              <a:rPr lang="en-US" sz="2400" b="1">
                <a:solidFill>
                  <a:schemeClr val="dk1"/>
                </a:solidFill>
                <a:latin typeface="Calibri"/>
                <a:ea typeface="Calibri"/>
                <a:cs typeface="Calibri"/>
                <a:sym typeface="Calibri"/>
              </a:rPr>
              <a:t>Proprietà fisico-chimiche</a:t>
            </a:r>
            <a:endParaRPr sz="2400">
              <a:solidFill>
                <a:schemeClr val="dk1"/>
              </a:solidFill>
              <a:latin typeface="Calibri"/>
              <a:ea typeface="Calibri"/>
              <a:cs typeface="Calibri"/>
              <a:sym typeface="Calibri"/>
            </a:endParaRPr>
          </a:p>
        </p:txBody>
      </p:sp>
      <p:grpSp>
        <p:nvGrpSpPr>
          <p:cNvPr id="143" name="Google Shape;143;p15"/>
          <p:cNvGrpSpPr/>
          <p:nvPr/>
        </p:nvGrpSpPr>
        <p:grpSpPr>
          <a:xfrm>
            <a:off x="3139439" y="5891783"/>
            <a:ext cx="2766060" cy="954405"/>
            <a:chOff x="3139439" y="5891783"/>
            <a:chExt cx="2766060" cy="954405"/>
          </a:xfrm>
        </p:grpSpPr>
        <p:sp>
          <p:nvSpPr>
            <p:cNvPr id="144" name="Google Shape;144;p15"/>
            <p:cNvSpPr/>
            <p:nvPr/>
          </p:nvSpPr>
          <p:spPr>
            <a:xfrm>
              <a:off x="3238499" y="5891783"/>
              <a:ext cx="2667000" cy="954405"/>
            </a:xfrm>
            <a:custGeom>
              <a:avLst/>
              <a:gdLst/>
              <a:ahLst/>
              <a:cxnLst/>
              <a:rect l="l" t="t" r="r" b="b"/>
              <a:pathLst>
                <a:path w="2667000" h="954404" extrusionOk="0">
                  <a:moveTo>
                    <a:pt x="0" y="954023"/>
                  </a:moveTo>
                  <a:lnTo>
                    <a:pt x="2667000" y="954023"/>
                  </a:lnTo>
                  <a:lnTo>
                    <a:pt x="2667000" y="0"/>
                  </a:lnTo>
                  <a:lnTo>
                    <a:pt x="0" y="0"/>
                  </a:lnTo>
                  <a:lnTo>
                    <a:pt x="0" y="954023"/>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45" name="Google Shape;145;p15"/>
            <p:cNvPicPr preferRelativeResize="0"/>
            <p:nvPr/>
          </p:nvPicPr>
          <p:blipFill rotWithShape="1">
            <a:blip r:embed="rId6">
              <a:alphaModFix/>
            </a:blip>
            <a:srcRect/>
            <a:stretch/>
          </p:blipFill>
          <p:spPr>
            <a:xfrm>
              <a:off x="3139439" y="6143242"/>
              <a:ext cx="2665476" cy="679704"/>
            </a:xfrm>
            <a:prstGeom prst="rect">
              <a:avLst/>
            </a:prstGeom>
            <a:noFill/>
            <a:ln>
              <a:noFill/>
            </a:ln>
          </p:spPr>
        </p:pic>
      </p:grpSp>
      <p:sp>
        <p:nvSpPr>
          <p:cNvPr id="146" name="Google Shape;146;p15"/>
          <p:cNvSpPr txBox="1"/>
          <p:nvPr/>
        </p:nvSpPr>
        <p:spPr>
          <a:xfrm>
            <a:off x="3238500" y="5891783"/>
            <a:ext cx="2667000" cy="954405"/>
          </a:xfrm>
          <a:prstGeom prst="rect">
            <a:avLst/>
          </a:prstGeom>
          <a:noFill/>
          <a:ln w="9525" cap="flat" cmpd="sng">
            <a:solidFill>
              <a:srgbClr val="000000"/>
            </a:solidFill>
            <a:prstDash val="solid"/>
            <a:round/>
            <a:headEnd type="none" w="sm" len="sm"/>
            <a:tailEnd type="none" w="sm" len="sm"/>
          </a:ln>
        </p:spPr>
        <p:txBody>
          <a:bodyPr spcFirstLastPara="1" wrap="square" lIns="0" tIns="3800" rIns="0" bIns="0" anchor="t" anchorCtr="0">
            <a:spAutoFit/>
          </a:bodyPr>
          <a:lstStyle/>
          <a:p>
            <a:pPr marL="0" marR="0" lvl="0" indent="0" algn="l" rtl="0">
              <a:lnSpc>
                <a:spcPct val="100000"/>
              </a:lnSpc>
              <a:spcBef>
                <a:spcPts val="0"/>
              </a:spcBef>
              <a:spcAft>
                <a:spcPts val="0"/>
              </a:spcAft>
              <a:buNone/>
            </a:pPr>
            <a:endParaRPr sz="2250">
              <a:solidFill>
                <a:schemeClr val="dk1"/>
              </a:solidFill>
              <a:latin typeface="Times New Roman"/>
              <a:ea typeface="Times New Roman"/>
              <a:cs typeface="Times New Roman"/>
              <a:sym typeface="Times New Roman"/>
            </a:endParaRPr>
          </a:p>
          <a:p>
            <a:pPr marL="92075" marR="0" lvl="0" indent="0" algn="l" rtl="0">
              <a:lnSpc>
                <a:spcPct val="100000"/>
              </a:lnSpc>
              <a:spcBef>
                <a:spcPts val="0"/>
              </a:spcBef>
              <a:spcAft>
                <a:spcPts val="0"/>
              </a:spcAft>
              <a:buNone/>
            </a:pPr>
            <a:r>
              <a:rPr lang="en-US" sz="2400" b="1">
                <a:solidFill>
                  <a:schemeClr val="dk1"/>
                </a:solidFill>
                <a:latin typeface="Calibri"/>
                <a:ea typeface="Calibri"/>
                <a:cs typeface="Calibri"/>
                <a:sym typeface="Calibri"/>
              </a:rPr>
              <a:t>Reattività chimica</a:t>
            </a:r>
            <a:endParaRPr sz="2400">
              <a:solidFill>
                <a:schemeClr val="dk1"/>
              </a:solidFill>
              <a:latin typeface="Calibri"/>
              <a:ea typeface="Calibri"/>
              <a:cs typeface="Calibri"/>
              <a:sym typeface="Calibri"/>
            </a:endParaRPr>
          </a:p>
        </p:txBody>
      </p:sp>
      <p:pic>
        <p:nvPicPr>
          <p:cNvPr id="147" name="Google Shape;147;p15"/>
          <p:cNvPicPr preferRelativeResize="0"/>
          <p:nvPr/>
        </p:nvPicPr>
        <p:blipFill rotWithShape="1">
          <a:blip r:embed="rId7">
            <a:alphaModFix/>
          </a:blip>
          <a:srcRect/>
          <a:stretch/>
        </p:blipFill>
        <p:spPr>
          <a:xfrm>
            <a:off x="690554" y="5225396"/>
            <a:ext cx="1345334" cy="287391"/>
          </a:xfrm>
          <a:prstGeom prst="rect">
            <a:avLst/>
          </a:prstGeom>
          <a:noFill/>
          <a:ln>
            <a:noFill/>
          </a:ln>
        </p:spPr>
      </p:pic>
      <p:sp>
        <p:nvSpPr>
          <p:cNvPr id="148" name="Google Shape;148;p15"/>
          <p:cNvSpPr txBox="1"/>
          <p:nvPr/>
        </p:nvSpPr>
        <p:spPr>
          <a:xfrm>
            <a:off x="658469" y="5115001"/>
            <a:ext cx="1377315" cy="39179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a:solidFill>
                  <a:schemeClr val="dk1"/>
                </a:solidFill>
                <a:latin typeface="Calibri"/>
                <a:ea typeface="Calibri"/>
                <a:cs typeface="Calibri"/>
                <a:sym typeface="Calibri"/>
              </a:rPr>
              <a:t>Esplosione</a:t>
            </a:r>
            <a:endParaRPr sz="2400">
              <a:solidFill>
                <a:schemeClr val="dk1"/>
              </a:solidFill>
              <a:latin typeface="Calibri"/>
              <a:ea typeface="Calibri"/>
              <a:cs typeface="Calibri"/>
              <a:sym typeface="Calibri"/>
            </a:endParaRPr>
          </a:p>
        </p:txBody>
      </p:sp>
      <p:pic>
        <p:nvPicPr>
          <p:cNvPr id="149" name="Google Shape;149;p15"/>
          <p:cNvPicPr preferRelativeResize="0"/>
          <p:nvPr/>
        </p:nvPicPr>
        <p:blipFill rotWithShape="1">
          <a:blip r:embed="rId8">
            <a:alphaModFix/>
          </a:blip>
          <a:srcRect/>
          <a:stretch/>
        </p:blipFill>
        <p:spPr>
          <a:xfrm>
            <a:off x="797245" y="4006207"/>
            <a:ext cx="1244725" cy="241773"/>
          </a:xfrm>
          <a:prstGeom prst="rect">
            <a:avLst/>
          </a:prstGeom>
          <a:noFill/>
          <a:ln>
            <a:noFill/>
          </a:ln>
        </p:spPr>
      </p:pic>
      <p:sp>
        <p:nvSpPr>
          <p:cNvPr id="150" name="Google Shape;150;p15"/>
          <p:cNvSpPr txBox="1"/>
          <p:nvPr/>
        </p:nvSpPr>
        <p:spPr>
          <a:xfrm>
            <a:off x="764540" y="3900296"/>
            <a:ext cx="1283970" cy="3911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a:solidFill>
                  <a:schemeClr val="dk1"/>
                </a:solidFill>
                <a:latin typeface="Calibri"/>
                <a:ea typeface="Calibri"/>
                <a:cs typeface="Calibri"/>
                <a:sym typeface="Calibri"/>
              </a:rPr>
              <a:t>Instabilità</a:t>
            </a:r>
            <a:endParaRPr sz="2400">
              <a:solidFill>
                <a:schemeClr val="dk1"/>
              </a:solidFill>
              <a:latin typeface="Calibri"/>
              <a:ea typeface="Calibri"/>
              <a:cs typeface="Calibri"/>
              <a:sym typeface="Calibri"/>
            </a:endParaRPr>
          </a:p>
        </p:txBody>
      </p:sp>
      <p:pic>
        <p:nvPicPr>
          <p:cNvPr id="151" name="Google Shape;151;p15"/>
          <p:cNvPicPr preferRelativeResize="0"/>
          <p:nvPr/>
        </p:nvPicPr>
        <p:blipFill rotWithShape="1">
          <a:blip r:embed="rId9">
            <a:alphaModFix/>
          </a:blip>
          <a:srcRect/>
          <a:stretch/>
        </p:blipFill>
        <p:spPr>
          <a:xfrm>
            <a:off x="2625710" y="4006207"/>
            <a:ext cx="1841272" cy="241773"/>
          </a:xfrm>
          <a:prstGeom prst="rect">
            <a:avLst/>
          </a:prstGeom>
          <a:noFill/>
          <a:ln>
            <a:noFill/>
          </a:ln>
        </p:spPr>
      </p:pic>
      <p:sp>
        <p:nvSpPr>
          <p:cNvPr id="152" name="Google Shape;152;p15"/>
          <p:cNvSpPr txBox="1"/>
          <p:nvPr/>
        </p:nvSpPr>
        <p:spPr>
          <a:xfrm>
            <a:off x="2593594" y="3900296"/>
            <a:ext cx="1877060" cy="3911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a:solidFill>
                  <a:schemeClr val="dk1"/>
                </a:solidFill>
                <a:latin typeface="Calibri"/>
                <a:ea typeface="Calibri"/>
                <a:cs typeface="Calibri"/>
                <a:sym typeface="Calibri"/>
              </a:rPr>
              <a:t>Infiammabilità</a:t>
            </a:r>
            <a:endParaRPr sz="2400">
              <a:solidFill>
                <a:schemeClr val="dk1"/>
              </a:solidFill>
              <a:latin typeface="Calibri"/>
              <a:ea typeface="Calibri"/>
              <a:cs typeface="Calibri"/>
              <a:sym typeface="Calibri"/>
            </a:endParaRPr>
          </a:p>
        </p:txBody>
      </p:sp>
      <p:pic>
        <p:nvPicPr>
          <p:cNvPr id="153" name="Google Shape;153;p15"/>
          <p:cNvPicPr preferRelativeResize="0"/>
          <p:nvPr/>
        </p:nvPicPr>
        <p:blipFill rotWithShape="1">
          <a:blip r:embed="rId10">
            <a:alphaModFix/>
          </a:blip>
          <a:srcRect/>
          <a:stretch/>
        </p:blipFill>
        <p:spPr>
          <a:xfrm>
            <a:off x="5426964" y="3928483"/>
            <a:ext cx="1142999" cy="241773"/>
          </a:xfrm>
          <a:prstGeom prst="rect">
            <a:avLst/>
          </a:prstGeom>
          <a:noFill/>
          <a:ln>
            <a:noFill/>
          </a:ln>
        </p:spPr>
      </p:pic>
      <p:sp>
        <p:nvSpPr>
          <p:cNvPr id="154" name="Google Shape;154;p15"/>
          <p:cNvSpPr txBox="1"/>
          <p:nvPr/>
        </p:nvSpPr>
        <p:spPr>
          <a:xfrm>
            <a:off x="5413628" y="3823207"/>
            <a:ext cx="1212214" cy="3911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dirty="0">
                <a:solidFill>
                  <a:schemeClr val="dk1"/>
                </a:solidFill>
                <a:latin typeface="Calibri"/>
                <a:ea typeface="Calibri"/>
                <a:cs typeface="Calibri"/>
                <a:sym typeface="Calibri"/>
              </a:rPr>
              <a:t>Volatilità</a:t>
            </a:r>
            <a:endParaRPr sz="2400" dirty="0">
              <a:solidFill>
                <a:schemeClr val="dk1"/>
              </a:solidFill>
              <a:latin typeface="Calibri"/>
              <a:ea typeface="Calibri"/>
              <a:cs typeface="Calibri"/>
              <a:sym typeface="Calibri"/>
            </a:endParaRPr>
          </a:p>
        </p:txBody>
      </p:sp>
      <p:pic>
        <p:nvPicPr>
          <p:cNvPr id="155" name="Google Shape;155;p15"/>
          <p:cNvPicPr preferRelativeResize="0"/>
          <p:nvPr/>
        </p:nvPicPr>
        <p:blipFill rotWithShape="1">
          <a:blip r:embed="rId11">
            <a:alphaModFix/>
          </a:blip>
          <a:srcRect/>
          <a:stretch/>
        </p:blipFill>
        <p:spPr>
          <a:xfrm>
            <a:off x="7260524" y="4006207"/>
            <a:ext cx="1189858" cy="241773"/>
          </a:xfrm>
          <a:prstGeom prst="rect">
            <a:avLst/>
          </a:prstGeom>
          <a:noFill/>
          <a:ln>
            <a:noFill/>
          </a:ln>
        </p:spPr>
      </p:pic>
      <p:sp>
        <p:nvSpPr>
          <p:cNvPr id="156" name="Google Shape;156;p15"/>
          <p:cNvSpPr txBox="1"/>
          <p:nvPr/>
        </p:nvSpPr>
        <p:spPr>
          <a:xfrm>
            <a:off x="7242809" y="3900296"/>
            <a:ext cx="1212215" cy="3911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a:solidFill>
                  <a:schemeClr val="dk1"/>
                </a:solidFill>
                <a:latin typeface="Calibri"/>
                <a:ea typeface="Calibri"/>
                <a:cs typeface="Calibri"/>
                <a:sym typeface="Calibri"/>
              </a:rPr>
              <a:t>Solubilità</a:t>
            </a:r>
            <a:endParaRPr sz="2400">
              <a:solidFill>
                <a:schemeClr val="dk1"/>
              </a:solidFill>
              <a:latin typeface="Calibri"/>
              <a:ea typeface="Calibri"/>
              <a:cs typeface="Calibri"/>
              <a:sym typeface="Calibri"/>
            </a:endParaRPr>
          </a:p>
        </p:txBody>
      </p:sp>
      <p:pic>
        <p:nvPicPr>
          <p:cNvPr id="157" name="Google Shape;157;p15"/>
          <p:cNvPicPr preferRelativeResize="0"/>
          <p:nvPr/>
        </p:nvPicPr>
        <p:blipFill rotWithShape="1">
          <a:blip r:embed="rId12">
            <a:alphaModFix/>
          </a:blip>
          <a:srcRect/>
          <a:stretch/>
        </p:blipFill>
        <p:spPr>
          <a:xfrm>
            <a:off x="3007066" y="5229969"/>
            <a:ext cx="1084668" cy="237212"/>
          </a:xfrm>
          <a:prstGeom prst="rect">
            <a:avLst/>
          </a:prstGeom>
          <a:noFill/>
          <a:ln>
            <a:noFill/>
          </a:ln>
        </p:spPr>
      </p:pic>
      <p:sp>
        <p:nvSpPr>
          <p:cNvPr id="158" name="Google Shape;158;p15"/>
          <p:cNvSpPr txBox="1"/>
          <p:nvPr/>
        </p:nvSpPr>
        <p:spPr>
          <a:xfrm>
            <a:off x="2974975" y="5119878"/>
            <a:ext cx="1116330" cy="3911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dirty="0">
                <a:solidFill>
                  <a:schemeClr val="dk1"/>
                </a:solidFill>
                <a:latin typeface="Calibri"/>
                <a:ea typeface="Calibri"/>
                <a:cs typeface="Calibri"/>
                <a:sym typeface="Calibri"/>
              </a:rPr>
              <a:t>Incendio</a:t>
            </a:r>
            <a:endParaRPr sz="2400" dirty="0">
              <a:solidFill>
                <a:schemeClr val="dk1"/>
              </a:solidFill>
              <a:latin typeface="Calibri"/>
              <a:ea typeface="Calibri"/>
              <a:cs typeface="Calibri"/>
              <a:sym typeface="Calibri"/>
            </a:endParaRPr>
          </a:p>
        </p:txBody>
      </p:sp>
      <p:pic>
        <p:nvPicPr>
          <p:cNvPr id="159" name="Google Shape;159;p15"/>
          <p:cNvPicPr preferRelativeResize="0"/>
          <p:nvPr/>
        </p:nvPicPr>
        <p:blipFill rotWithShape="1">
          <a:blip r:embed="rId13">
            <a:alphaModFix/>
          </a:blip>
          <a:srcRect/>
          <a:stretch/>
        </p:blipFill>
        <p:spPr>
          <a:xfrm>
            <a:off x="7179763" y="5225407"/>
            <a:ext cx="1070958" cy="241773"/>
          </a:xfrm>
          <a:prstGeom prst="rect">
            <a:avLst/>
          </a:prstGeom>
          <a:noFill/>
          <a:ln>
            <a:noFill/>
          </a:ln>
        </p:spPr>
      </p:pic>
      <p:sp>
        <p:nvSpPr>
          <p:cNvPr id="160" name="Google Shape;160;p15"/>
          <p:cNvSpPr txBox="1"/>
          <p:nvPr/>
        </p:nvSpPr>
        <p:spPr>
          <a:xfrm>
            <a:off x="7166609" y="5119878"/>
            <a:ext cx="1089025" cy="3911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dirty="0">
                <a:solidFill>
                  <a:schemeClr val="dk1"/>
                </a:solidFill>
                <a:latin typeface="Calibri"/>
                <a:ea typeface="Calibri"/>
                <a:cs typeface="Calibri"/>
                <a:sym typeface="Calibri"/>
              </a:rPr>
              <a:t>Tossicità</a:t>
            </a:r>
            <a:endParaRPr sz="2400" dirty="0">
              <a:solidFill>
                <a:schemeClr val="dk1"/>
              </a:solidFill>
              <a:latin typeface="Calibri"/>
              <a:ea typeface="Calibri"/>
              <a:cs typeface="Calibri"/>
              <a:sym typeface="Calibri"/>
            </a:endParaRPr>
          </a:p>
        </p:txBody>
      </p:sp>
      <p:grpSp>
        <p:nvGrpSpPr>
          <p:cNvPr id="161" name="Google Shape;161;p15"/>
          <p:cNvGrpSpPr/>
          <p:nvPr/>
        </p:nvGrpSpPr>
        <p:grpSpPr>
          <a:xfrm>
            <a:off x="1028700" y="3124200"/>
            <a:ext cx="6781800" cy="1752599"/>
            <a:chOff x="1028700" y="3124200"/>
            <a:chExt cx="6781800" cy="1752599"/>
          </a:xfrm>
        </p:grpSpPr>
        <p:sp>
          <p:nvSpPr>
            <p:cNvPr id="162" name="Google Shape;162;p15"/>
            <p:cNvSpPr/>
            <p:nvPr/>
          </p:nvSpPr>
          <p:spPr>
            <a:xfrm>
              <a:off x="1066800" y="3124200"/>
              <a:ext cx="6629400" cy="381000"/>
            </a:xfrm>
            <a:custGeom>
              <a:avLst/>
              <a:gdLst/>
              <a:ahLst/>
              <a:cxnLst/>
              <a:rect l="l" t="t" r="r" b="b"/>
              <a:pathLst>
                <a:path w="6629400" h="381000" extrusionOk="0">
                  <a:moveTo>
                    <a:pt x="3276600" y="0"/>
                  </a:moveTo>
                  <a:lnTo>
                    <a:pt x="3276600" y="381000"/>
                  </a:lnTo>
                </a:path>
                <a:path w="6629400" h="381000" extrusionOk="0">
                  <a:moveTo>
                    <a:pt x="3276600" y="381000"/>
                  </a:moveTo>
                  <a:lnTo>
                    <a:pt x="6629400" y="381000"/>
                  </a:lnTo>
                </a:path>
                <a:path w="6629400" h="381000" extrusionOk="0">
                  <a:moveTo>
                    <a:pt x="0" y="381000"/>
                  </a:moveTo>
                  <a:lnTo>
                    <a:pt x="3276600" y="38100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3" name="Google Shape;163;p15"/>
            <p:cNvSpPr/>
            <p:nvPr/>
          </p:nvSpPr>
          <p:spPr>
            <a:xfrm>
              <a:off x="7658100" y="3505200"/>
              <a:ext cx="76200" cy="381000"/>
            </a:xfrm>
            <a:custGeom>
              <a:avLst/>
              <a:gdLst/>
              <a:ahLst/>
              <a:cxnLst/>
              <a:rect l="l" t="t" r="r" b="b"/>
              <a:pathLst>
                <a:path w="76200" h="381000" extrusionOk="0">
                  <a:moveTo>
                    <a:pt x="31750" y="304800"/>
                  </a:moveTo>
                  <a:lnTo>
                    <a:pt x="0" y="304800"/>
                  </a:lnTo>
                  <a:lnTo>
                    <a:pt x="38100" y="381000"/>
                  </a:lnTo>
                  <a:lnTo>
                    <a:pt x="69850" y="317500"/>
                  </a:lnTo>
                  <a:lnTo>
                    <a:pt x="31750" y="317500"/>
                  </a:lnTo>
                  <a:lnTo>
                    <a:pt x="31750" y="304800"/>
                  </a:lnTo>
                  <a:close/>
                </a:path>
                <a:path w="76200" h="381000" extrusionOk="0">
                  <a:moveTo>
                    <a:pt x="44450" y="0"/>
                  </a:moveTo>
                  <a:lnTo>
                    <a:pt x="31750" y="0"/>
                  </a:lnTo>
                  <a:lnTo>
                    <a:pt x="31750" y="317500"/>
                  </a:lnTo>
                  <a:lnTo>
                    <a:pt x="44450" y="317500"/>
                  </a:lnTo>
                  <a:lnTo>
                    <a:pt x="44450" y="0"/>
                  </a:lnTo>
                  <a:close/>
                </a:path>
                <a:path w="76200" h="381000" extrusionOk="0">
                  <a:moveTo>
                    <a:pt x="76200" y="304800"/>
                  </a:moveTo>
                  <a:lnTo>
                    <a:pt x="44450" y="304800"/>
                  </a:lnTo>
                  <a:lnTo>
                    <a:pt x="44450" y="317500"/>
                  </a:lnTo>
                  <a:lnTo>
                    <a:pt x="69850" y="317500"/>
                  </a:lnTo>
                  <a:lnTo>
                    <a:pt x="76200" y="30480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4" name="Google Shape;164;p15"/>
            <p:cNvSpPr/>
            <p:nvPr/>
          </p:nvSpPr>
          <p:spPr>
            <a:xfrm>
              <a:off x="3962400" y="4191000"/>
              <a:ext cx="3505200" cy="304800"/>
            </a:xfrm>
            <a:custGeom>
              <a:avLst/>
              <a:gdLst/>
              <a:ahLst/>
              <a:cxnLst/>
              <a:rect l="l" t="t" r="r" b="b"/>
              <a:pathLst>
                <a:path w="3505200" h="304800" extrusionOk="0">
                  <a:moveTo>
                    <a:pt x="1828800" y="0"/>
                  </a:moveTo>
                  <a:lnTo>
                    <a:pt x="1828800" y="304800"/>
                  </a:lnTo>
                </a:path>
                <a:path w="3505200" h="304800" extrusionOk="0">
                  <a:moveTo>
                    <a:pt x="0" y="304800"/>
                  </a:moveTo>
                  <a:lnTo>
                    <a:pt x="3505200" y="30480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5" name="Google Shape;165;p15"/>
            <p:cNvSpPr/>
            <p:nvPr/>
          </p:nvSpPr>
          <p:spPr>
            <a:xfrm>
              <a:off x="1028700" y="3505199"/>
              <a:ext cx="6781800" cy="1371600"/>
            </a:xfrm>
            <a:custGeom>
              <a:avLst/>
              <a:gdLst/>
              <a:ahLst/>
              <a:cxnLst/>
              <a:rect l="l" t="t" r="r" b="b"/>
              <a:pathLst>
                <a:path w="6781800" h="1371600" extrusionOk="0">
                  <a:moveTo>
                    <a:pt x="76200" y="304800"/>
                  </a:moveTo>
                  <a:lnTo>
                    <a:pt x="44450" y="304800"/>
                  </a:lnTo>
                  <a:lnTo>
                    <a:pt x="44450" y="0"/>
                  </a:lnTo>
                  <a:lnTo>
                    <a:pt x="31750" y="0"/>
                  </a:lnTo>
                  <a:lnTo>
                    <a:pt x="31750" y="304800"/>
                  </a:lnTo>
                  <a:lnTo>
                    <a:pt x="0" y="304800"/>
                  </a:lnTo>
                  <a:lnTo>
                    <a:pt x="38100" y="381000"/>
                  </a:lnTo>
                  <a:lnTo>
                    <a:pt x="69850" y="317500"/>
                  </a:lnTo>
                  <a:lnTo>
                    <a:pt x="76200" y="304800"/>
                  </a:lnTo>
                  <a:close/>
                </a:path>
                <a:path w="6781800" h="1371600" extrusionOk="0">
                  <a:moveTo>
                    <a:pt x="304800" y="1295400"/>
                  </a:moveTo>
                  <a:lnTo>
                    <a:pt x="273050" y="1295400"/>
                  </a:lnTo>
                  <a:lnTo>
                    <a:pt x="273050" y="990600"/>
                  </a:lnTo>
                  <a:lnTo>
                    <a:pt x="260350" y="990600"/>
                  </a:lnTo>
                  <a:lnTo>
                    <a:pt x="260350" y="1295400"/>
                  </a:lnTo>
                  <a:lnTo>
                    <a:pt x="228600" y="1295400"/>
                  </a:lnTo>
                  <a:lnTo>
                    <a:pt x="266700" y="1371600"/>
                  </a:lnTo>
                  <a:lnTo>
                    <a:pt x="298450" y="1308100"/>
                  </a:lnTo>
                  <a:lnTo>
                    <a:pt x="304800" y="1295400"/>
                  </a:lnTo>
                  <a:close/>
                </a:path>
                <a:path w="6781800" h="1371600" extrusionOk="0">
                  <a:moveTo>
                    <a:pt x="2415540" y="304800"/>
                  </a:moveTo>
                  <a:lnTo>
                    <a:pt x="2383790" y="304800"/>
                  </a:lnTo>
                  <a:lnTo>
                    <a:pt x="2383790" y="0"/>
                  </a:lnTo>
                  <a:lnTo>
                    <a:pt x="2371090" y="0"/>
                  </a:lnTo>
                  <a:lnTo>
                    <a:pt x="2371090" y="304800"/>
                  </a:lnTo>
                  <a:lnTo>
                    <a:pt x="2339340" y="304800"/>
                  </a:lnTo>
                  <a:lnTo>
                    <a:pt x="2377440" y="381000"/>
                  </a:lnTo>
                  <a:lnTo>
                    <a:pt x="2409190" y="317500"/>
                  </a:lnTo>
                  <a:lnTo>
                    <a:pt x="2415540" y="304800"/>
                  </a:lnTo>
                  <a:close/>
                </a:path>
                <a:path w="6781800" h="1371600" extrusionOk="0">
                  <a:moveTo>
                    <a:pt x="2438400" y="1295400"/>
                  </a:moveTo>
                  <a:lnTo>
                    <a:pt x="2406650" y="1295400"/>
                  </a:lnTo>
                  <a:lnTo>
                    <a:pt x="2406650" y="990600"/>
                  </a:lnTo>
                  <a:lnTo>
                    <a:pt x="2393950" y="990600"/>
                  </a:lnTo>
                  <a:lnTo>
                    <a:pt x="2393950" y="1295400"/>
                  </a:lnTo>
                  <a:lnTo>
                    <a:pt x="2362200" y="1295400"/>
                  </a:lnTo>
                  <a:lnTo>
                    <a:pt x="2400300" y="1371600"/>
                  </a:lnTo>
                  <a:lnTo>
                    <a:pt x="2432050" y="1308100"/>
                  </a:lnTo>
                  <a:lnTo>
                    <a:pt x="2438400" y="1295400"/>
                  </a:lnTo>
                  <a:close/>
                </a:path>
                <a:path w="6781800" h="1371600" extrusionOk="0">
                  <a:moveTo>
                    <a:pt x="2971800" y="1295400"/>
                  </a:moveTo>
                  <a:lnTo>
                    <a:pt x="2940050" y="1295400"/>
                  </a:lnTo>
                  <a:lnTo>
                    <a:pt x="2940050" y="990600"/>
                  </a:lnTo>
                  <a:lnTo>
                    <a:pt x="2927350" y="990600"/>
                  </a:lnTo>
                  <a:lnTo>
                    <a:pt x="2927350" y="1295400"/>
                  </a:lnTo>
                  <a:lnTo>
                    <a:pt x="2895600" y="1295400"/>
                  </a:lnTo>
                  <a:lnTo>
                    <a:pt x="2933700" y="1371600"/>
                  </a:lnTo>
                  <a:lnTo>
                    <a:pt x="2965450" y="1308100"/>
                  </a:lnTo>
                  <a:lnTo>
                    <a:pt x="2971800" y="1295400"/>
                  </a:lnTo>
                  <a:close/>
                </a:path>
                <a:path w="6781800" h="1371600" extrusionOk="0">
                  <a:moveTo>
                    <a:pt x="4786884" y="304800"/>
                  </a:moveTo>
                  <a:lnTo>
                    <a:pt x="4755134" y="304800"/>
                  </a:lnTo>
                  <a:lnTo>
                    <a:pt x="4755134" y="0"/>
                  </a:lnTo>
                  <a:lnTo>
                    <a:pt x="4742434" y="0"/>
                  </a:lnTo>
                  <a:lnTo>
                    <a:pt x="4742434" y="304800"/>
                  </a:lnTo>
                  <a:lnTo>
                    <a:pt x="4710684" y="304800"/>
                  </a:lnTo>
                  <a:lnTo>
                    <a:pt x="4748784" y="381000"/>
                  </a:lnTo>
                  <a:lnTo>
                    <a:pt x="4780534" y="317500"/>
                  </a:lnTo>
                  <a:lnTo>
                    <a:pt x="4786884" y="304800"/>
                  </a:lnTo>
                  <a:close/>
                </a:path>
                <a:path w="6781800" h="1371600" extrusionOk="0">
                  <a:moveTo>
                    <a:pt x="6477000" y="1295400"/>
                  </a:moveTo>
                  <a:lnTo>
                    <a:pt x="6445250" y="1295400"/>
                  </a:lnTo>
                  <a:lnTo>
                    <a:pt x="6445250" y="990600"/>
                  </a:lnTo>
                  <a:lnTo>
                    <a:pt x="6432550" y="990600"/>
                  </a:lnTo>
                  <a:lnTo>
                    <a:pt x="6432550" y="1295400"/>
                  </a:lnTo>
                  <a:lnTo>
                    <a:pt x="6400800" y="1295400"/>
                  </a:lnTo>
                  <a:lnTo>
                    <a:pt x="6438900" y="1371600"/>
                  </a:lnTo>
                  <a:lnTo>
                    <a:pt x="6470650" y="1308100"/>
                  </a:lnTo>
                  <a:lnTo>
                    <a:pt x="6477000" y="1295400"/>
                  </a:lnTo>
                  <a:close/>
                </a:path>
                <a:path w="6781800" h="1371600" extrusionOk="0">
                  <a:moveTo>
                    <a:pt x="6781800" y="1295400"/>
                  </a:moveTo>
                  <a:lnTo>
                    <a:pt x="6750050" y="1295400"/>
                  </a:lnTo>
                  <a:lnTo>
                    <a:pt x="6750050" y="990600"/>
                  </a:lnTo>
                  <a:lnTo>
                    <a:pt x="6737350" y="990600"/>
                  </a:lnTo>
                  <a:lnTo>
                    <a:pt x="6737350" y="1295400"/>
                  </a:lnTo>
                  <a:lnTo>
                    <a:pt x="6705600" y="1295400"/>
                  </a:lnTo>
                  <a:lnTo>
                    <a:pt x="6743700" y="1371600"/>
                  </a:lnTo>
                  <a:lnTo>
                    <a:pt x="6775450" y="1308100"/>
                  </a:lnTo>
                  <a:lnTo>
                    <a:pt x="6781800" y="129540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66" name="Google Shape;166;p15"/>
          <p:cNvSpPr/>
          <p:nvPr/>
        </p:nvSpPr>
        <p:spPr>
          <a:xfrm>
            <a:off x="3467100" y="5486400"/>
            <a:ext cx="76200" cy="304800"/>
          </a:xfrm>
          <a:custGeom>
            <a:avLst/>
            <a:gdLst/>
            <a:ahLst/>
            <a:cxnLst/>
            <a:rect l="l" t="t" r="r" b="b"/>
            <a:pathLst>
              <a:path w="76200" h="304800" extrusionOk="0">
                <a:moveTo>
                  <a:pt x="44450" y="63500"/>
                </a:moveTo>
                <a:lnTo>
                  <a:pt x="31750" y="63500"/>
                </a:lnTo>
                <a:lnTo>
                  <a:pt x="31750" y="304800"/>
                </a:lnTo>
                <a:lnTo>
                  <a:pt x="44450" y="304800"/>
                </a:lnTo>
                <a:lnTo>
                  <a:pt x="44450" y="63500"/>
                </a:lnTo>
                <a:close/>
              </a:path>
              <a:path w="76200" h="304800" extrusionOk="0">
                <a:moveTo>
                  <a:pt x="38100" y="0"/>
                </a:moveTo>
                <a:lnTo>
                  <a:pt x="0" y="76200"/>
                </a:lnTo>
                <a:lnTo>
                  <a:pt x="31750" y="76200"/>
                </a:lnTo>
                <a:lnTo>
                  <a:pt x="31750" y="63500"/>
                </a:lnTo>
                <a:lnTo>
                  <a:pt x="69850" y="63500"/>
                </a:lnTo>
                <a:lnTo>
                  <a:pt x="38100" y="0"/>
                </a:lnTo>
                <a:close/>
              </a:path>
              <a:path w="76200" h="304800" extrusionOk="0">
                <a:moveTo>
                  <a:pt x="69850" y="63500"/>
                </a:moveTo>
                <a:lnTo>
                  <a:pt x="44450" y="63500"/>
                </a:lnTo>
                <a:lnTo>
                  <a:pt x="44450" y="76200"/>
                </a:lnTo>
                <a:lnTo>
                  <a:pt x="76200" y="76200"/>
                </a:lnTo>
                <a:lnTo>
                  <a:pt x="69850" y="6350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67" name="Google Shape;167;p15"/>
          <p:cNvGrpSpPr/>
          <p:nvPr/>
        </p:nvGrpSpPr>
        <p:grpSpPr>
          <a:xfrm>
            <a:off x="1409700" y="5562599"/>
            <a:ext cx="6248400" cy="685801"/>
            <a:chOff x="1409700" y="5562599"/>
            <a:chExt cx="6248400" cy="685801"/>
          </a:xfrm>
        </p:grpSpPr>
        <p:sp>
          <p:nvSpPr>
            <p:cNvPr id="168" name="Google Shape;168;p15"/>
            <p:cNvSpPr/>
            <p:nvPr/>
          </p:nvSpPr>
          <p:spPr>
            <a:xfrm>
              <a:off x="1447800" y="6248400"/>
              <a:ext cx="6172200" cy="0"/>
            </a:xfrm>
            <a:custGeom>
              <a:avLst/>
              <a:gdLst/>
              <a:ahLst/>
              <a:cxnLst/>
              <a:rect l="l" t="t" r="r" b="b"/>
              <a:pathLst>
                <a:path w="6172200" h="120000" extrusionOk="0">
                  <a:moveTo>
                    <a:pt x="4419600" y="0"/>
                  </a:moveTo>
                  <a:lnTo>
                    <a:pt x="6172200" y="0"/>
                  </a:lnTo>
                </a:path>
                <a:path w="6172200" h="120000" extrusionOk="0">
                  <a:moveTo>
                    <a:pt x="1752600" y="0"/>
                  </a:moveTo>
                  <a:lnTo>
                    <a:pt x="0"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9" name="Google Shape;169;p15"/>
            <p:cNvSpPr/>
            <p:nvPr/>
          </p:nvSpPr>
          <p:spPr>
            <a:xfrm>
              <a:off x="1409700" y="5562599"/>
              <a:ext cx="6248400" cy="685800"/>
            </a:xfrm>
            <a:custGeom>
              <a:avLst/>
              <a:gdLst/>
              <a:ahLst/>
              <a:cxnLst/>
              <a:rect l="l" t="t" r="r" b="b"/>
              <a:pathLst>
                <a:path w="6248400" h="685800" extrusionOk="0">
                  <a:moveTo>
                    <a:pt x="76200" y="76200"/>
                  </a:moveTo>
                  <a:lnTo>
                    <a:pt x="69850" y="63500"/>
                  </a:lnTo>
                  <a:lnTo>
                    <a:pt x="38100" y="0"/>
                  </a:lnTo>
                  <a:lnTo>
                    <a:pt x="0" y="76200"/>
                  </a:lnTo>
                  <a:lnTo>
                    <a:pt x="31750" y="76200"/>
                  </a:lnTo>
                  <a:lnTo>
                    <a:pt x="31750" y="685800"/>
                  </a:lnTo>
                  <a:lnTo>
                    <a:pt x="44450" y="685800"/>
                  </a:lnTo>
                  <a:lnTo>
                    <a:pt x="44450" y="76200"/>
                  </a:lnTo>
                  <a:lnTo>
                    <a:pt x="76200" y="76200"/>
                  </a:lnTo>
                  <a:close/>
                </a:path>
                <a:path w="6248400" h="685800" extrusionOk="0">
                  <a:moveTo>
                    <a:pt x="6248400" y="76200"/>
                  </a:moveTo>
                  <a:lnTo>
                    <a:pt x="6242050" y="63500"/>
                  </a:lnTo>
                  <a:lnTo>
                    <a:pt x="6210300" y="0"/>
                  </a:lnTo>
                  <a:lnTo>
                    <a:pt x="6172200" y="76200"/>
                  </a:lnTo>
                  <a:lnTo>
                    <a:pt x="6203950" y="76200"/>
                  </a:lnTo>
                  <a:lnTo>
                    <a:pt x="6203950" y="685800"/>
                  </a:lnTo>
                  <a:lnTo>
                    <a:pt x="6216650" y="685800"/>
                  </a:lnTo>
                  <a:lnTo>
                    <a:pt x="6216650" y="76200"/>
                  </a:lnTo>
                  <a:lnTo>
                    <a:pt x="6248400" y="7620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173"/>
        <p:cNvGrpSpPr/>
        <p:nvPr/>
      </p:nvGrpSpPr>
      <p:grpSpPr>
        <a:xfrm>
          <a:off x="0" y="0"/>
          <a:ext cx="0" cy="0"/>
          <a:chOff x="0" y="0"/>
          <a:chExt cx="0" cy="0"/>
        </a:xfrm>
      </p:grpSpPr>
      <p:sp>
        <p:nvSpPr>
          <p:cNvPr id="178" name="Google Shape;178;p16"/>
          <p:cNvSpPr txBox="1"/>
          <p:nvPr/>
        </p:nvSpPr>
        <p:spPr>
          <a:xfrm>
            <a:off x="0" y="795712"/>
            <a:ext cx="9144000" cy="4745007"/>
          </a:xfrm>
          <a:prstGeom prst="rect">
            <a:avLst/>
          </a:prstGeom>
          <a:noFill/>
          <a:ln>
            <a:noFill/>
          </a:ln>
        </p:spPr>
        <p:txBody>
          <a:bodyPr spcFirstLastPara="1" wrap="square" lIns="0" tIns="13325" rIns="0" bIns="0" anchor="t" anchorCtr="0">
            <a:spAutoFit/>
          </a:bodyPr>
          <a:lstStyle/>
          <a:p>
            <a:pPr marL="91440" marR="5715" lvl="0" indent="-79375" algn="just" rtl="0">
              <a:lnSpc>
                <a:spcPct val="120000"/>
              </a:lnSpc>
              <a:spcBef>
                <a:spcPts val="0"/>
              </a:spcBef>
              <a:spcAft>
                <a:spcPts val="0"/>
              </a:spcAft>
              <a:buNone/>
            </a:pPr>
            <a:r>
              <a:rPr lang="en-US" sz="2600" dirty="0">
                <a:solidFill>
                  <a:schemeClr val="dk1"/>
                </a:solidFill>
                <a:latin typeface="Calibri"/>
                <a:ea typeface="Calibri"/>
                <a:cs typeface="Calibri"/>
                <a:sym typeface="Calibri"/>
              </a:rPr>
              <a:t>Il contatto tra due specie </a:t>
            </a:r>
            <a:r>
              <a:rPr lang="en-US" sz="2600" dirty="0" err="1">
                <a:solidFill>
                  <a:schemeClr val="dk1"/>
                </a:solidFill>
                <a:latin typeface="Calibri"/>
                <a:ea typeface="Calibri"/>
                <a:cs typeface="Calibri"/>
                <a:sym typeface="Calibri"/>
              </a:rPr>
              <a:t>incompatibili</a:t>
            </a:r>
            <a:r>
              <a:rPr lang="en-US" sz="2600" dirty="0">
                <a:solidFill>
                  <a:schemeClr val="dk1"/>
                </a:solidFill>
                <a:latin typeface="Calibri"/>
                <a:ea typeface="Calibri"/>
                <a:cs typeface="Calibri"/>
                <a:sym typeface="Calibri"/>
              </a:rPr>
              <a:t> può </a:t>
            </a:r>
            <a:r>
              <a:rPr lang="en-US" sz="2600" dirty="0" err="1">
                <a:solidFill>
                  <a:schemeClr val="dk1"/>
                </a:solidFill>
                <a:latin typeface="Calibri"/>
                <a:ea typeface="Calibri"/>
                <a:cs typeface="Calibri"/>
                <a:sym typeface="Calibri"/>
              </a:rPr>
              <a:t>condurre</a:t>
            </a:r>
            <a:r>
              <a:rPr lang="en-US" sz="2600" dirty="0">
                <a:solidFill>
                  <a:schemeClr val="dk1"/>
                </a:solidFill>
                <a:latin typeface="Calibri"/>
                <a:ea typeface="Calibri"/>
                <a:cs typeface="Calibri"/>
                <a:sym typeface="Calibri"/>
              </a:rPr>
              <a:t> a  </a:t>
            </a:r>
            <a:r>
              <a:rPr lang="en-US" sz="2600" b="1" i="1" dirty="0">
                <a:solidFill>
                  <a:schemeClr val="dk1"/>
                </a:solidFill>
                <a:latin typeface="Calibri"/>
                <a:ea typeface="Calibri"/>
                <a:cs typeface="Calibri"/>
                <a:sym typeface="Calibri"/>
              </a:rPr>
              <a:t>reazioni </a:t>
            </a:r>
            <a:r>
              <a:rPr lang="en-US" sz="2600" b="1" i="1" dirty="0" err="1">
                <a:solidFill>
                  <a:schemeClr val="dk1"/>
                </a:solidFill>
                <a:latin typeface="Calibri"/>
                <a:ea typeface="Calibri"/>
                <a:cs typeface="Calibri"/>
                <a:sym typeface="Calibri"/>
              </a:rPr>
              <a:t>estremamente</a:t>
            </a:r>
            <a:r>
              <a:rPr lang="en-US" sz="2600" b="1" i="1" dirty="0">
                <a:solidFill>
                  <a:schemeClr val="dk1"/>
                </a:solidFill>
                <a:latin typeface="Calibri"/>
                <a:ea typeface="Calibri"/>
                <a:cs typeface="Calibri"/>
                <a:sym typeface="Calibri"/>
              </a:rPr>
              <a:t> </a:t>
            </a:r>
            <a:r>
              <a:rPr lang="en-US" sz="2600" b="1" i="1" dirty="0" err="1">
                <a:solidFill>
                  <a:schemeClr val="dk1"/>
                </a:solidFill>
                <a:latin typeface="Calibri"/>
                <a:ea typeface="Calibri"/>
                <a:cs typeface="Calibri"/>
                <a:sym typeface="Calibri"/>
              </a:rPr>
              <a:t>violente</a:t>
            </a:r>
            <a:r>
              <a:rPr lang="en-US" sz="2600" b="1" i="1" dirty="0">
                <a:solidFill>
                  <a:schemeClr val="dk1"/>
                </a:solidFill>
                <a:latin typeface="Calibri"/>
                <a:ea typeface="Calibri"/>
                <a:cs typeface="Calibri"/>
                <a:sym typeface="Calibri"/>
              </a:rPr>
              <a:t> e </a:t>
            </a:r>
            <a:r>
              <a:rPr lang="en-US" sz="2600" b="1" i="1" dirty="0" err="1">
                <a:solidFill>
                  <a:schemeClr val="dk1"/>
                </a:solidFill>
                <a:latin typeface="Calibri"/>
                <a:ea typeface="Calibri"/>
                <a:cs typeface="Calibri"/>
                <a:sym typeface="Calibri"/>
              </a:rPr>
              <a:t>incontrollate</a:t>
            </a:r>
            <a:r>
              <a:rPr lang="en-US" sz="2600" b="1" i="1" dirty="0">
                <a:solidFill>
                  <a:schemeClr val="dk1"/>
                </a:solidFill>
                <a:latin typeface="Calibri"/>
                <a:ea typeface="Calibri"/>
                <a:cs typeface="Calibri"/>
                <a:sym typeface="Calibri"/>
              </a:rPr>
              <a:t> </a:t>
            </a:r>
            <a:r>
              <a:rPr lang="en-US" sz="2600" dirty="0">
                <a:solidFill>
                  <a:schemeClr val="dk1"/>
                </a:solidFill>
                <a:latin typeface="Calibri"/>
                <a:ea typeface="Calibri"/>
                <a:cs typeface="Calibri"/>
                <a:sym typeface="Calibri"/>
              </a:rPr>
              <a:t>con  sviluppo di calore o </a:t>
            </a:r>
            <a:r>
              <a:rPr lang="en-US" sz="2600" dirty="0" err="1">
                <a:solidFill>
                  <a:schemeClr val="dk1"/>
                </a:solidFill>
                <a:latin typeface="Calibri"/>
                <a:ea typeface="Calibri"/>
                <a:cs typeface="Calibri"/>
                <a:sym typeface="Calibri"/>
              </a:rPr>
              <a:t>veloci</a:t>
            </a:r>
            <a:r>
              <a:rPr lang="en-US" sz="2600" dirty="0">
                <a:solidFill>
                  <a:schemeClr val="dk1"/>
                </a:solidFill>
                <a:latin typeface="Calibri"/>
                <a:ea typeface="Calibri"/>
                <a:cs typeface="Calibri"/>
                <a:sym typeface="Calibri"/>
              </a:rPr>
              <a:t> </a:t>
            </a:r>
            <a:r>
              <a:rPr lang="en-US" sz="2600" dirty="0" err="1">
                <a:solidFill>
                  <a:schemeClr val="dk1"/>
                </a:solidFill>
                <a:latin typeface="Calibri"/>
                <a:ea typeface="Calibri"/>
                <a:cs typeface="Calibri"/>
                <a:sym typeface="Calibri"/>
              </a:rPr>
              <a:t>aumenti</a:t>
            </a:r>
            <a:r>
              <a:rPr lang="en-US" sz="2600" dirty="0">
                <a:solidFill>
                  <a:schemeClr val="dk1"/>
                </a:solidFill>
                <a:latin typeface="Calibri"/>
                <a:ea typeface="Calibri"/>
                <a:cs typeface="Calibri"/>
                <a:sym typeface="Calibri"/>
              </a:rPr>
              <a:t> di pressione che  possono produrre </a:t>
            </a:r>
            <a:r>
              <a:rPr lang="en-US" sz="2600" dirty="0" err="1">
                <a:solidFill>
                  <a:schemeClr val="dk1"/>
                </a:solidFill>
                <a:latin typeface="Calibri"/>
                <a:ea typeface="Calibri"/>
                <a:cs typeface="Calibri"/>
                <a:sym typeface="Calibri"/>
              </a:rPr>
              <a:t>incendi</a:t>
            </a:r>
            <a:r>
              <a:rPr lang="en-US" sz="2600" dirty="0">
                <a:solidFill>
                  <a:schemeClr val="dk1"/>
                </a:solidFill>
                <a:latin typeface="Calibri"/>
                <a:ea typeface="Calibri"/>
                <a:cs typeface="Calibri"/>
                <a:sym typeface="Calibri"/>
              </a:rPr>
              <a:t> ed </a:t>
            </a:r>
            <a:r>
              <a:rPr lang="en-US" sz="2600" dirty="0" err="1">
                <a:solidFill>
                  <a:schemeClr val="dk1"/>
                </a:solidFill>
                <a:latin typeface="Calibri"/>
                <a:ea typeface="Calibri"/>
                <a:cs typeface="Calibri"/>
                <a:sym typeface="Calibri"/>
              </a:rPr>
              <a:t>esplosioni</a:t>
            </a:r>
            <a:r>
              <a:rPr lang="en-US" sz="2600" dirty="0">
                <a:solidFill>
                  <a:schemeClr val="dk1"/>
                </a:solidFill>
                <a:latin typeface="Calibri"/>
                <a:ea typeface="Calibri"/>
                <a:cs typeface="Calibri"/>
                <a:sym typeface="Calibri"/>
              </a:rPr>
              <a:t>.</a:t>
            </a:r>
            <a:endParaRPr dirty="0"/>
          </a:p>
          <a:p>
            <a:pPr marL="91440" marR="5080" lvl="0" indent="-5079" algn="just" rtl="0">
              <a:lnSpc>
                <a:spcPct val="120000"/>
              </a:lnSpc>
              <a:spcBef>
                <a:spcPts val="1560"/>
              </a:spcBef>
              <a:spcAft>
                <a:spcPts val="0"/>
              </a:spcAft>
              <a:buNone/>
            </a:pPr>
            <a:r>
              <a:rPr lang="en-US" sz="2600" dirty="0">
                <a:solidFill>
                  <a:schemeClr val="dk1"/>
                </a:solidFill>
                <a:latin typeface="Calibri"/>
                <a:ea typeface="Calibri"/>
                <a:cs typeface="Calibri"/>
                <a:sym typeface="Calibri"/>
              </a:rPr>
              <a:t>Alcune sostanze possono </a:t>
            </a:r>
            <a:r>
              <a:rPr lang="en-US" sz="2600" b="1" i="1" dirty="0">
                <a:solidFill>
                  <a:schemeClr val="dk1"/>
                </a:solidFill>
                <a:latin typeface="Calibri"/>
                <a:ea typeface="Calibri"/>
                <a:cs typeface="Calibri"/>
                <a:sym typeface="Calibri"/>
              </a:rPr>
              <a:t>reagire </a:t>
            </a:r>
            <a:r>
              <a:rPr lang="en-US" sz="2600" b="1" i="1" dirty="0" err="1">
                <a:solidFill>
                  <a:schemeClr val="dk1"/>
                </a:solidFill>
                <a:latin typeface="Calibri"/>
                <a:ea typeface="Calibri"/>
                <a:cs typeface="Calibri"/>
                <a:sym typeface="Calibri"/>
              </a:rPr>
              <a:t>violentemente</a:t>
            </a:r>
            <a:r>
              <a:rPr lang="en-US" sz="2600" b="1" i="1" dirty="0">
                <a:solidFill>
                  <a:schemeClr val="dk1"/>
                </a:solidFill>
                <a:latin typeface="Calibri"/>
                <a:ea typeface="Calibri"/>
                <a:cs typeface="Calibri"/>
                <a:sym typeface="Calibri"/>
              </a:rPr>
              <a:t> con  l’acqua o l’ossigeno </a:t>
            </a:r>
            <a:r>
              <a:rPr lang="en-US" sz="2600" dirty="0">
                <a:solidFill>
                  <a:schemeClr val="dk1"/>
                </a:solidFill>
                <a:latin typeface="Calibri"/>
                <a:ea typeface="Calibri"/>
                <a:cs typeface="Calibri"/>
                <a:sym typeface="Calibri"/>
              </a:rPr>
              <a:t>presenti </a:t>
            </a:r>
            <a:r>
              <a:rPr lang="en-US" sz="2600" dirty="0" err="1">
                <a:solidFill>
                  <a:schemeClr val="dk1"/>
                </a:solidFill>
                <a:latin typeface="Calibri"/>
                <a:ea typeface="Calibri"/>
                <a:cs typeface="Calibri"/>
                <a:sym typeface="Calibri"/>
              </a:rPr>
              <a:t>nell’ambiente</a:t>
            </a:r>
            <a:r>
              <a:rPr lang="en-US" sz="2600" dirty="0">
                <a:solidFill>
                  <a:schemeClr val="dk1"/>
                </a:solidFill>
                <a:latin typeface="Calibri"/>
                <a:ea typeface="Calibri"/>
                <a:cs typeface="Calibri"/>
                <a:sym typeface="Calibri"/>
              </a:rPr>
              <a:t>; altre  possono </a:t>
            </a:r>
            <a:r>
              <a:rPr lang="en-US" sz="2600" dirty="0" err="1">
                <a:solidFill>
                  <a:schemeClr val="dk1"/>
                </a:solidFill>
                <a:latin typeface="Calibri"/>
                <a:ea typeface="Calibri"/>
                <a:cs typeface="Calibri"/>
                <a:sym typeface="Calibri"/>
              </a:rPr>
              <a:t>interagire</a:t>
            </a:r>
            <a:r>
              <a:rPr lang="en-US" sz="2600" dirty="0">
                <a:solidFill>
                  <a:schemeClr val="dk1"/>
                </a:solidFill>
                <a:latin typeface="Calibri"/>
                <a:ea typeface="Calibri"/>
                <a:cs typeface="Calibri"/>
                <a:sym typeface="Calibri"/>
              </a:rPr>
              <a:t> a causa della </a:t>
            </a:r>
            <a:r>
              <a:rPr lang="en-US" sz="2600" b="1" i="1" dirty="0" err="1">
                <a:solidFill>
                  <a:schemeClr val="dk1"/>
                </a:solidFill>
                <a:latin typeface="Calibri"/>
                <a:ea typeface="Calibri"/>
                <a:cs typeface="Calibri"/>
                <a:sym typeface="Calibri"/>
              </a:rPr>
              <a:t>incompatibilità</a:t>
            </a:r>
            <a:r>
              <a:rPr lang="en-US" sz="2600" b="1" i="1" dirty="0">
                <a:solidFill>
                  <a:schemeClr val="dk1"/>
                </a:solidFill>
                <a:latin typeface="Calibri"/>
                <a:ea typeface="Calibri"/>
                <a:cs typeface="Calibri"/>
                <a:sym typeface="Calibri"/>
              </a:rPr>
              <a:t> tra di  loro </a:t>
            </a:r>
            <a:r>
              <a:rPr lang="en-US" sz="2600" dirty="0">
                <a:solidFill>
                  <a:schemeClr val="dk1"/>
                </a:solidFill>
                <a:latin typeface="Calibri"/>
                <a:ea typeface="Calibri"/>
                <a:cs typeface="Calibri"/>
                <a:sym typeface="Calibri"/>
              </a:rPr>
              <a:t>con sviluppo di sostanze </a:t>
            </a:r>
            <a:r>
              <a:rPr lang="en-US" sz="2600" dirty="0" err="1">
                <a:solidFill>
                  <a:schemeClr val="dk1"/>
                </a:solidFill>
                <a:latin typeface="Calibri"/>
                <a:ea typeface="Calibri"/>
                <a:cs typeface="Calibri"/>
                <a:sym typeface="Calibri"/>
              </a:rPr>
              <a:t>pericolose</a:t>
            </a:r>
            <a:r>
              <a:rPr lang="en-US" sz="2600" dirty="0">
                <a:solidFill>
                  <a:schemeClr val="dk1"/>
                </a:solidFill>
                <a:latin typeface="Calibri"/>
                <a:ea typeface="Calibri"/>
                <a:cs typeface="Calibri"/>
                <a:sym typeface="Calibri"/>
              </a:rPr>
              <a:t>!</a:t>
            </a:r>
          </a:p>
          <a:p>
            <a:pPr marL="91440" marR="5080" lvl="0" indent="-5079" algn="ctr" rtl="0">
              <a:lnSpc>
                <a:spcPct val="120000"/>
              </a:lnSpc>
              <a:spcBef>
                <a:spcPts val="1560"/>
              </a:spcBef>
              <a:spcAft>
                <a:spcPts val="0"/>
              </a:spcAft>
              <a:buNone/>
            </a:pPr>
            <a:r>
              <a:rPr lang="en-US" sz="2600" b="1"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Sodium in water </a:t>
            </a:r>
            <a:endParaRPr sz="2600" b="1" dirty="0">
              <a:solidFill>
                <a:schemeClr val="dk1"/>
              </a:solidFill>
              <a:latin typeface="Calibri"/>
              <a:ea typeface="Calibri"/>
              <a:cs typeface="Calibri"/>
              <a:sym typeface="Calibri"/>
            </a:endParaRPr>
          </a:p>
        </p:txBody>
      </p:sp>
      <p:sp>
        <p:nvSpPr>
          <p:cNvPr id="2" name="CasellaDiTesto 1">
            <a:extLst>
              <a:ext uri="{FF2B5EF4-FFF2-40B4-BE49-F238E27FC236}">
                <a16:creationId xmlns:a16="http://schemas.microsoft.com/office/drawing/2014/main" id="{F42FD1A7-4B49-AB85-F54C-1FE51D04D8DE}"/>
              </a:ext>
            </a:extLst>
          </p:cNvPr>
          <p:cNvSpPr txBox="1"/>
          <p:nvPr/>
        </p:nvSpPr>
        <p:spPr>
          <a:xfrm>
            <a:off x="539486" y="272492"/>
            <a:ext cx="8065028" cy="523220"/>
          </a:xfrm>
          <a:prstGeom prst="rect">
            <a:avLst/>
          </a:prstGeom>
          <a:noFill/>
        </p:spPr>
        <p:txBody>
          <a:bodyPr wrap="none" rtlCol="0">
            <a:spAutoFit/>
          </a:bodyPr>
          <a:lstStyle/>
          <a:p>
            <a:r>
              <a:rPr lang="it-IT" sz="2800" b="1" dirty="0">
                <a:solidFill>
                  <a:srgbClr val="0070C0"/>
                </a:solidFill>
              </a:rPr>
              <a:t>INCOMPATIBILITÀ TRA SOSTANZE CHIMICHE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Shape 182"/>
        <p:cNvGrpSpPr/>
        <p:nvPr/>
      </p:nvGrpSpPr>
      <p:grpSpPr>
        <a:xfrm>
          <a:off x="0" y="0"/>
          <a:ext cx="0" cy="0"/>
          <a:chOff x="0" y="0"/>
          <a:chExt cx="0" cy="0"/>
        </a:xfrm>
      </p:grpSpPr>
      <p:sp>
        <p:nvSpPr>
          <p:cNvPr id="183" name="Google Shape;183;p17"/>
          <p:cNvSpPr/>
          <p:nvPr/>
        </p:nvSpPr>
        <p:spPr>
          <a:xfrm>
            <a:off x="2429255" y="2804160"/>
            <a:ext cx="4057015" cy="0"/>
          </a:xfrm>
          <a:custGeom>
            <a:avLst/>
            <a:gdLst/>
            <a:ahLst/>
            <a:cxnLst/>
            <a:rect l="l" t="t" r="r" b="b"/>
            <a:pathLst>
              <a:path w="4057015" h="120000" extrusionOk="0">
                <a:moveTo>
                  <a:pt x="1999488" y="0"/>
                </a:moveTo>
                <a:lnTo>
                  <a:pt x="4056888" y="0"/>
                </a:lnTo>
              </a:path>
              <a:path w="4057015" h="120000" extrusionOk="0">
                <a:moveTo>
                  <a:pt x="2057399" y="0"/>
                </a:moveTo>
                <a:lnTo>
                  <a:pt x="0"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4" name="Google Shape;184;p17"/>
          <p:cNvSpPr/>
          <p:nvPr/>
        </p:nvSpPr>
        <p:spPr>
          <a:xfrm>
            <a:off x="2391155" y="3009900"/>
            <a:ext cx="76200" cy="533400"/>
          </a:xfrm>
          <a:custGeom>
            <a:avLst/>
            <a:gdLst/>
            <a:ahLst/>
            <a:cxnLst/>
            <a:rect l="l" t="t" r="r" b="b"/>
            <a:pathLst>
              <a:path w="76200" h="533400" extrusionOk="0">
                <a:moveTo>
                  <a:pt x="31750" y="457200"/>
                </a:moveTo>
                <a:lnTo>
                  <a:pt x="0" y="457200"/>
                </a:lnTo>
                <a:lnTo>
                  <a:pt x="38100" y="533400"/>
                </a:lnTo>
                <a:lnTo>
                  <a:pt x="69850" y="469900"/>
                </a:lnTo>
                <a:lnTo>
                  <a:pt x="31750" y="469900"/>
                </a:lnTo>
                <a:lnTo>
                  <a:pt x="31750" y="457200"/>
                </a:lnTo>
                <a:close/>
              </a:path>
              <a:path w="76200" h="533400" extrusionOk="0">
                <a:moveTo>
                  <a:pt x="44450" y="0"/>
                </a:moveTo>
                <a:lnTo>
                  <a:pt x="31750" y="0"/>
                </a:lnTo>
                <a:lnTo>
                  <a:pt x="31750" y="469900"/>
                </a:lnTo>
                <a:lnTo>
                  <a:pt x="44450" y="469900"/>
                </a:lnTo>
                <a:lnTo>
                  <a:pt x="44450" y="0"/>
                </a:lnTo>
                <a:close/>
              </a:path>
              <a:path w="76200" h="533400" extrusionOk="0">
                <a:moveTo>
                  <a:pt x="76200" y="457200"/>
                </a:moveTo>
                <a:lnTo>
                  <a:pt x="44450" y="457200"/>
                </a:lnTo>
                <a:lnTo>
                  <a:pt x="44450" y="469900"/>
                </a:lnTo>
                <a:lnTo>
                  <a:pt x="69850" y="469900"/>
                </a:lnTo>
                <a:lnTo>
                  <a:pt x="76200" y="45720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5" name="Google Shape;185;p17"/>
          <p:cNvSpPr/>
          <p:nvPr/>
        </p:nvSpPr>
        <p:spPr>
          <a:xfrm>
            <a:off x="4390644" y="3023616"/>
            <a:ext cx="76200" cy="533400"/>
          </a:xfrm>
          <a:custGeom>
            <a:avLst/>
            <a:gdLst/>
            <a:ahLst/>
            <a:cxnLst/>
            <a:rect l="l" t="t" r="r" b="b"/>
            <a:pathLst>
              <a:path w="76200" h="533400" extrusionOk="0">
                <a:moveTo>
                  <a:pt x="31750" y="457200"/>
                </a:moveTo>
                <a:lnTo>
                  <a:pt x="0" y="457200"/>
                </a:lnTo>
                <a:lnTo>
                  <a:pt x="38100" y="533400"/>
                </a:lnTo>
                <a:lnTo>
                  <a:pt x="69850" y="469900"/>
                </a:lnTo>
                <a:lnTo>
                  <a:pt x="31750" y="469900"/>
                </a:lnTo>
                <a:lnTo>
                  <a:pt x="31750" y="457200"/>
                </a:lnTo>
                <a:close/>
              </a:path>
              <a:path w="76200" h="533400" extrusionOk="0">
                <a:moveTo>
                  <a:pt x="44450" y="0"/>
                </a:moveTo>
                <a:lnTo>
                  <a:pt x="31750" y="0"/>
                </a:lnTo>
                <a:lnTo>
                  <a:pt x="31750" y="469900"/>
                </a:lnTo>
                <a:lnTo>
                  <a:pt x="44450" y="469900"/>
                </a:lnTo>
                <a:lnTo>
                  <a:pt x="44450" y="0"/>
                </a:lnTo>
                <a:close/>
              </a:path>
              <a:path w="76200" h="533400" extrusionOk="0">
                <a:moveTo>
                  <a:pt x="76200" y="457200"/>
                </a:moveTo>
                <a:lnTo>
                  <a:pt x="44450" y="457200"/>
                </a:lnTo>
                <a:lnTo>
                  <a:pt x="44450" y="469900"/>
                </a:lnTo>
                <a:lnTo>
                  <a:pt x="69850" y="469900"/>
                </a:lnTo>
                <a:lnTo>
                  <a:pt x="76200" y="45720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86" name="Google Shape;186;p17"/>
          <p:cNvGrpSpPr/>
          <p:nvPr/>
        </p:nvGrpSpPr>
        <p:grpSpPr>
          <a:xfrm>
            <a:off x="1642872" y="3718559"/>
            <a:ext cx="1752600" cy="1062228"/>
            <a:chOff x="1642872" y="3718559"/>
            <a:chExt cx="1752600" cy="1062228"/>
          </a:xfrm>
        </p:grpSpPr>
        <p:sp>
          <p:nvSpPr>
            <p:cNvPr id="187" name="Google Shape;187;p17"/>
            <p:cNvSpPr/>
            <p:nvPr/>
          </p:nvSpPr>
          <p:spPr>
            <a:xfrm>
              <a:off x="1642872" y="3749039"/>
              <a:ext cx="1752600" cy="923925"/>
            </a:xfrm>
            <a:custGeom>
              <a:avLst/>
              <a:gdLst/>
              <a:ahLst/>
              <a:cxnLst/>
              <a:rect l="l" t="t" r="r" b="b"/>
              <a:pathLst>
                <a:path w="1752600" h="923925" extrusionOk="0">
                  <a:moveTo>
                    <a:pt x="0" y="923544"/>
                  </a:moveTo>
                  <a:lnTo>
                    <a:pt x="1752600" y="923544"/>
                  </a:lnTo>
                  <a:lnTo>
                    <a:pt x="1752600" y="0"/>
                  </a:lnTo>
                  <a:lnTo>
                    <a:pt x="0" y="0"/>
                  </a:lnTo>
                  <a:lnTo>
                    <a:pt x="0" y="923544"/>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88" name="Google Shape;188;p17"/>
            <p:cNvPicPr preferRelativeResize="0"/>
            <p:nvPr/>
          </p:nvPicPr>
          <p:blipFill rotWithShape="1">
            <a:blip r:embed="rId3">
              <a:alphaModFix/>
            </a:blip>
            <a:srcRect/>
            <a:stretch/>
          </p:blipFill>
          <p:spPr>
            <a:xfrm>
              <a:off x="1973579" y="3718559"/>
              <a:ext cx="1158240" cy="513588"/>
            </a:xfrm>
            <a:prstGeom prst="rect">
              <a:avLst/>
            </a:prstGeom>
            <a:noFill/>
            <a:ln>
              <a:noFill/>
            </a:ln>
          </p:spPr>
        </p:pic>
        <p:pic>
          <p:nvPicPr>
            <p:cNvPr id="189" name="Google Shape;189;p17"/>
            <p:cNvPicPr preferRelativeResize="0"/>
            <p:nvPr/>
          </p:nvPicPr>
          <p:blipFill rotWithShape="1">
            <a:blip r:embed="rId4">
              <a:alphaModFix/>
            </a:blip>
            <a:srcRect/>
            <a:stretch/>
          </p:blipFill>
          <p:spPr>
            <a:xfrm>
              <a:off x="1988820" y="3992879"/>
              <a:ext cx="1126236" cy="513588"/>
            </a:xfrm>
            <a:prstGeom prst="rect">
              <a:avLst/>
            </a:prstGeom>
            <a:noFill/>
            <a:ln>
              <a:noFill/>
            </a:ln>
          </p:spPr>
        </p:pic>
        <p:pic>
          <p:nvPicPr>
            <p:cNvPr id="190" name="Google Shape;190;p17"/>
            <p:cNvPicPr preferRelativeResize="0"/>
            <p:nvPr/>
          </p:nvPicPr>
          <p:blipFill rotWithShape="1">
            <a:blip r:embed="rId5">
              <a:alphaModFix/>
            </a:blip>
            <a:srcRect/>
            <a:stretch/>
          </p:blipFill>
          <p:spPr>
            <a:xfrm>
              <a:off x="1844040" y="4267199"/>
              <a:ext cx="1368552" cy="513588"/>
            </a:xfrm>
            <a:prstGeom prst="rect">
              <a:avLst/>
            </a:prstGeom>
            <a:noFill/>
            <a:ln>
              <a:noFill/>
            </a:ln>
          </p:spPr>
        </p:pic>
      </p:grpSp>
      <p:sp>
        <p:nvSpPr>
          <p:cNvPr id="191" name="Google Shape;191;p17"/>
          <p:cNvSpPr txBox="1"/>
          <p:nvPr/>
        </p:nvSpPr>
        <p:spPr>
          <a:xfrm>
            <a:off x="1975866" y="3767708"/>
            <a:ext cx="1085850" cy="848360"/>
          </a:xfrm>
          <a:prstGeom prst="rect">
            <a:avLst/>
          </a:prstGeom>
          <a:noFill/>
          <a:ln>
            <a:noFill/>
          </a:ln>
        </p:spPr>
        <p:txBody>
          <a:bodyPr spcFirstLastPara="1" wrap="square" lIns="0" tIns="12700" rIns="0" bIns="0" anchor="t" anchorCtr="0">
            <a:spAutoFit/>
          </a:bodyPr>
          <a:lstStyle/>
          <a:p>
            <a:pPr marL="142240" marR="132715" lvl="0" indent="0" algn="ctr" rtl="0">
              <a:lnSpc>
                <a:spcPct val="100000"/>
              </a:lnSpc>
              <a:spcBef>
                <a:spcPts val="0"/>
              </a:spcBef>
              <a:spcAft>
                <a:spcPts val="0"/>
              </a:spcAft>
              <a:buNone/>
            </a:pPr>
            <a:r>
              <a:rPr lang="en-US" sz="1800" b="1">
                <a:solidFill>
                  <a:schemeClr val="dk1"/>
                </a:solidFill>
                <a:latin typeface="Calibri"/>
                <a:ea typeface="Calibri"/>
                <a:cs typeface="Calibri"/>
                <a:sym typeface="Calibri"/>
              </a:rPr>
              <a:t>Reazioni  violente</a:t>
            </a:r>
            <a:endParaRPr sz="180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None/>
            </a:pPr>
            <a:r>
              <a:rPr lang="en-US" sz="1800" b="1">
                <a:solidFill>
                  <a:schemeClr val="dk1"/>
                </a:solidFill>
                <a:latin typeface="Calibri"/>
                <a:ea typeface="Calibri"/>
                <a:cs typeface="Calibri"/>
                <a:sym typeface="Calibri"/>
              </a:rPr>
              <a:t>con l’acqua</a:t>
            </a:r>
            <a:endParaRPr sz="1800">
              <a:solidFill>
                <a:schemeClr val="dk1"/>
              </a:solidFill>
              <a:latin typeface="Calibri"/>
              <a:ea typeface="Calibri"/>
              <a:cs typeface="Calibri"/>
              <a:sym typeface="Calibri"/>
            </a:endParaRPr>
          </a:p>
        </p:txBody>
      </p:sp>
      <p:grpSp>
        <p:nvGrpSpPr>
          <p:cNvPr id="192" name="Google Shape;192;p17"/>
          <p:cNvGrpSpPr/>
          <p:nvPr/>
        </p:nvGrpSpPr>
        <p:grpSpPr>
          <a:xfrm>
            <a:off x="3553967" y="3726179"/>
            <a:ext cx="1860804" cy="1176528"/>
            <a:chOff x="3553967" y="3726179"/>
            <a:chExt cx="1860804" cy="1176528"/>
          </a:xfrm>
        </p:grpSpPr>
        <p:sp>
          <p:nvSpPr>
            <p:cNvPr id="193" name="Google Shape;193;p17"/>
            <p:cNvSpPr/>
            <p:nvPr/>
          </p:nvSpPr>
          <p:spPr>
            <a:xfrm>
              <a:off x="3572255" y="3762755"/>
              <a:ext cx="1752600" cy="1016635"/>
            </a:xfrm>
            <a:custGeom>
              <a:avLst/>
              <a:gdLst/>
              <a:ahLst/>
              <a:cxnLst/>
              <a:rect l="l" t="t" r="r" b="b"/>
              <a:pathLst>
                <a:path w="1752600" h="1016635" extrusionOk="0">
                  <a:moveTo>
                    <a:pt x="0" y="1016508"/>
                  </a:moveTo>
                  <a:lnTo>
                    <a:pt x="1752600" y="1016508"/>
                  </a:lnTo>
                  <a:lnTo>
                    <a:pt x="1752600" y="0"/>
                  </a:lnTo>
                  <a:lnTo>
                    <a:pt x="0" y="0"/>
                  </a:lnTo>
                  <a:lnTo>
                    <a:pt x="0" y="1016508"/>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94" name="Google Shape;194;p17"/>
            <p:cNvPicPr preferRelativeResize="0"/>
            <p:nvPr/>
          </p:nvPicPr>
          <p:blipFill rotWithShape="1">
            <a:blip r:embed="rId6">
              <a:alphaModFix/>
            </a:blip>
            <a:srcRect/>
            <a:stretch/>
          </p:blipFill>
          <p:spPr>
            <a:xfrm>
              <a:off x="3842003" y="3726179"/>
              <a:ext cx="1287779" cy="566928"/>
            </a:xfrm>
            <a:prstGeom prst="rect">
              <a:avLst/>
            </a:prstGeom>
            <a:noFill/>
            <a:ln>
              <a:noFill/>
            </a:ln>
          </p:spPr>
        </p:pic>
        <p:pic>
          <p:nvPicPr>
            <p:cNvPr id="195" name="Google Shape;195;p17"/>
            <p:cNvPicPr preferRelativeResize="0"/>
            <p:nvPr/>
          </p:nvPicPr>
          <p:blipFill rotWithShape="1">
            <a:blip r:embed="rId7">
              <a:alphaModFix/>
            </a:blip>
            <a:srcRect/>
            <a:stretch/>
          </p:blipFill>
          <p:spPr>
            <a:xfrm>
              <a:off x="3860291" y="4030979"/>
              <a:ext cx="1252727" cy="566928"/>
            </a:xfrm>
            <a:prstGeom prst="rect">
              <a:avLst/>
            </a:prstGeom>
            <a:noFill/>
            <a:ln>
              <a:noFill/>
            </a:ln>
          </p:spPr>
        </p:pic>
        <p:pic>
          <p:nvPicPr>
            <p:cNvPr id="196" name="Google Shape;196;p17"/>
            <p:cNvPicPr preferRelativeResize="0"/>
            <p:nvPr/>
          </p:nvPicPr>
          <p:blipFill rotWithShape="1">
            <a:blip r:embed="rId8">
              <a:alphaModFix/>
            </a:blip>
            <a:srcRect/>
            <a:stretch/>
          </p:blipFill>
          <p:spPr>
            <a:xfrm>
              <a:off x="3553967" y="4335779"/>
              <a:ext cx="1860804" cy="566928"/>
            </a:xfrm>
            <a:prstGeom prst="rect">
              <a:avLst/>
            </a:prstGeom>
            <a:noFill/>
            <a:ln>
              <a:noFill/>
            </a:ln>
          </p:spPr>
        </p:pic>
      </p:grpSp>
      <p:sp>
        <p:nvSpPr>
          <p:cNvPr id="197" name="Google Shape;197;p17"/>
          <p:cNvSpPr txBox="1"/>
          <p:nvPr/>
        </p:nvSpPr>
        <p:spPr>
          <a:xfrm>
            <a:off x="3700653" y="3780282"/>
            <a:ext cx="1494790" cy="941069"/>
          </a:xfrm>
          <a:prstGeom prst="rect">
            <a:avLst/>
          </a:prstGeom>
          <a:noFill/>
          <a:ln>
            <a:noFill/>
          </a:ln>
        </p:spPr>
        <p:txBody>
          <a:bodyPr spcFirstLastPara="1" wrap="square" lIns="0" tIns="12700" rIns="0" bIns="0" anchor="t" anchorCtr="0">
            <a:spAutoFit/>
          </a:bodyPr>
          <a:lstStyle/>
          <a:p>
            <a:pPr marL="300355" marR="292735" lvl="0" indent="0" algn="ctr" rtl="0">
              <a:lnSpc>
                <a:spcPct val="100000"/>
              </a:lnSpc>
              <a:spcBef>
                <a:spcPts val="0"/>
              </a:spcBef>
              <a:spcAft>
                <a:spcPts val="0"/>
              </a:spcAft>
              <a:buNone/>
            </a:pPr>
            <a:r>
              <a:rPr lang="en-US" sz="2000" b="1">
                <a:solidFill>
                  <a:schemeClr val="dk1"/>
                </a:solidFill>
                <a:latin typeface="Calibri"/>
                <a:ea typeface="Calibri"/>
                <a:cs typeface="Calibri"/>
                <a:sym typeface="Calibri"/>
              </a:rPr>
              <a:t>Reazioni  violente</a:t>
            </a:r>
            <a:endParaRPr sz="200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None/>
            </a:pPr>
            <a:r>
              <a:rPr lang="en-US" sz="2000" b="1">
                <a:solidFill>
                  <a:schemeClr val="dk1"/>
                </a:solidFill>
                <a:latin typeface="Calibri"/>
                <a:ea typeface="Calibri"/>
                <a:cs typeface="Calibri"/>
                <a:sym typeface="Calibri"/>
              </a:rPr>
              <a:t>con l’ossigeno</a:t>
            </a:r>
            <a:endParaRPr sz="2000">
              <a:solidFill>
                <a:schemeClr val="dk1"/>
              </a:solidFill>
              <a:latin typeface="Calibri"/>
              <a:ea typeface="Calibri"/>
              <a:cs typeface="Calibri"/>
              <a:sym typeface="Calibri"/>
            </a:endParaRPr>
          </a:p>
        </p:txBody>
      </p:sp>
      <p:grpSp>
        <p:nvGrpSpPr>
          <p:cNvPr id="198" name="Google Shape;198;p17"/>
          <p:cNvGrpSpPr/>
          <p:nvPr/>
        </p:nvGrpSpPr>
        <p:grpSpPr>
          <a:xfrm>
            <a:off x="5686044" y="3773423"/>
            <a:ext cx="1752600" cy="1176527"/>
            <a:chOff x="5686044" y="3773423"/>
            <a:chExt cx="1752600" cy="1176527"/>
          </a:xfrm>
        </p:grpSpPr>
        <p:sp>
          <p:nvSpPr>
            <p:cNvPr id="199" name="Google Shape;199;p17"/>
            <p:cNvSpPr/>
            <p:nvPr/>
          </p:nvSpPr>
          <p:spPr>
            <a:xfrm>
              <a:off x="5686044" y="3809999"/>
              <a:ext cx="1752600" cy="1016635"/>
            </a:xfrm>
            <a:custGeom>
              <a:avLst/>
              <a:gdLst/>
              <a:ahLst/>
              <a:cxnLst/>
              <a:rect l="l" t="t" r="r" b="b"/>
              <a:pathLst>
                <a:path w="1752600" h="1016635" extrusionOk="0">
                  <a:moveTo>
                    <a:pt x="0" y="1016507"/>
                  </a:moveTo>
                  <a:lnTo>
                    <a:pt x="1752600" y="1016507"/>
                  </a:lnTo>
                  <a:lnTo>
                    <a:pt x="1752600" y="0"/>
                  </a:lnTo>
                  <a:lnTo>
                    <a:pt x="0" y="0"/>
                  </a:lnTo>
                  <a:lnTo>
                    <a:pt x="0" y="1016507"/>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00" name="Google Shape;200;p17"/>
            <p:cNvPicPr preferRelativeResize="0"/>
            <p:nvPr/>
          </p:nvPicPr>
          <p:blipFill rotWithShape="1">
            <a:blip r:embed="rId9">
              <a:alphaModFix/>
            </a:blip>
            <a:srcRect/>
            <a:stretch/>
          </p:blipFill>
          <p:spPr>
            <a:xfrm>
              <a:off x="5957316" y="3773423"/>
              <a:ext cx="1287780" cy="566927"/>
            </a:xfrm>
            <a:prstGeom prst="rect">
              <a:avLst/>
            </a:prstGeom>
            <a:noFill/>
            <a:ln>
              <a:noFill/>
            </a:ln>
          </p:spPr>
        </p:pic>
        <p:pic>
          <p:nvPicPr>
            <p:cNvPr id="201" name="Google Shape;201;p17"/>
            <p:cNvPicPr preferRelativeResize="0"/>
            <p:nvPr/>
          </p:nvPicPr>
          <p:blipFill rotWithShape="1">
            <a:blip r:embed="rId10">
              <a:alphaModFix/>
            </a:blip>
            <a:srcRect/>
            <a:stretch/>
          </p:blipFill>
          <p:spPr>
            <a:xfrm>
              <a:off x="5975604" y="4078223"/>
              <a:ext cx="1252727" cy="566927"/>
            </a:xfrm>
            <a:prstGeom prst="rect">
              <a:avLst/>
            </a:prstGeom>
            <a:noFill/>
            <a:ln>
              <a:noFill/>
            </a:ln>
          </p:spPr>
        </p:pic>
        <p:pic>
          <p:nvPicPr>
            <p:cNvPr id="202" name="Google Shape;202;p17"/>
            <p:cNvPicPr preferRelativeResize="0"/>
            <p:nvPr/>
          </p:nvPicPr>
          <p:blipFill rotWithShape="1">
            <a:blip r:embed="rId11">
              <a:alphaModFix/>
            </a:blip>
            <a:srcRect/>
            <a:stretch/>
          </p:blipFill>
          <p:spPr>
            <a:xfrm>
              <a:off x="5743956" y="4383023"/>
              <a:ext cx="1659636" cy="566927"/>
            </a:xfrm>
            <a:prstGeom prst="rect">
              <a:avLst/>
            </a:prstGeom>
            <a:noFill/>
            <a:ln>
              <a:noFill/>
            </a:ln>
          </p:spPr>
        </p:pic>
      </p:grpSp>
      <p:sp>
        <p:nvSpPr>
          <p:cNvPr id="203" name="Google Shape;203;p17"/>
          <p:cNvSpPr txBox="1"/>
          <p:nvPr/>
        </p:nvSpPr>
        <p:spPr>
          <a:xfrm>
            <a:off x="5890386" y="3827526"/>
            <a:ext cx="1348740" cy="940435"/>
          </a:xfrm>
          <a:prstGeom prst="rect">
            <a:avLst/>
          </a:prstGeom>
          <a:noFill/>
          <a:ln>
            <a:noFill/>
          </a:ln>
        </p:spPr>
        <p:txBody>
          <a:bodyPr spcFirstLastPara="1" wrap="square" lIns="0" tIns="12700" rIns="0" bIns="0" anchor="t" anchorCtr="0">
            <a:spAutoFit/>
          </a:bodyPr>
          <a:lstStyle/>
          <a:p>
            <a:pPr marL="226059" marR="221615" lvl="0" indent="0" algn="ctr" rtl="0">
              <a:lnSpc>
                <a:spcPct val="100000"/>
              </a:lnSpc>
              <a:spcBef>
                <a:spcPts val="0"/>
              </a:spcBef>
              <a:spcAft>
                <a:spcPts val="0"/>
              </a:spcAft>
              <a:buNone/>
            </a:pPr>
            <a:r>
              <a:rPr lang="en-US" sz="2000" b="1">
                <a:solidFill>
                  <a:schemeClr val="dk1"/>
                </a:solidFill>
                <a:latin typeface="Calibri"/>
                <a:ea typeface="Calibri"/>
                <a:cs typeface="Calibri"/>
                <a:sym typeface="Calibri"/>
              </a:rPr>
              <a:t>Reazioni  violente</a:t>
            </a:r>
            <a:endParaRPr sz="200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None/>
            </a:pPr>
            <a:r>
              <a:rPr lang="en-US" sz="2000" b="1">
                <a:solidFill>
                  <a:schemeClr val="dk1"/>
                </a:solidFill>
                <a:latin typeface="Calibri"/>
                <a:ea typeface="Calibri"/>
                <a:cs typeface="Calibri"/>
                <a:sym typeface="Calibri"/>
              </a:rPr>
              <a:t>fra composti</a:t>
            </a:r>
            <a:endParaRPr sz="2000">
              <a:solidFill>
                <a:schemeClr val="dk1"/>
              </a:solidFill>
              <a:latin typeface="Calibri"/>
              <a:ea typeface="Calibri"/>
              <a:cs typeface="Calibri"/>
              <a:sym typeface="Calibri"/>
            </a:endParaRPr>
          </a:p>
        </p:txBody>
      </p:sp>
      <p:pic>
        <p:nvPicPr>
          <p:cNvPr id="204" name="Google Shape;204;p17"/>
          <p:cNvPicPr preferRelativeResize="0"/>
          <p:nvPr/>
        </p:nvPicPr>
        <p:blipFill rotWithShape="1">
          <a:blip r:embed="rId12">
            <a:alphaModFix/>
          </a:blip>
          <a:srcRect/>
          <a:stretch/>
        </p:blipFill>
        <p:spPr>
          <a:xfrm>
            <a:off x="3756659" y="2302764"/>
            <a:ext cx="1530096" cy="679703"/>
          </a:xfrm>
          <a:prstGeom prst="rect">
            <a:avLst/>
          </a:prstGeom>
          <a:noFill/>
          <a:ln>
            <a:noFill/>
          </a:ln>
        </p:spPr>
      </p:pic>
      <p:sp>
        <p:nvSpPr>
          <p:cNvPr id="205" name="Google Shape;205;p17"/>
          <p:cNvSpPr txBox="1"/>
          <p:nvPr/>
        </p:nvSpPr>
        <p:spPr>
          <a:xfrm>
            <a:off x="3934714" y="2370582"/>
            <a:ext cx="1530096" cy="382156"/>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dirty="0">
                <a:solidFill>
                  <a:schemeClr val="dk1"/>
                </a:solidFill>
                <a:latin typeface="Calibri"/>
                <a:ea typeface="Calibri"/>
                <a:cs typeface="Calibri"/>
                <a:sym typeface="Calibri"/>
              </a:rPr>
              <a:t>REATTIVI</a:t>
            </a:r>
            <a:endParaRPr sz="2400" dirty="0">
              <a:solidFill>
                <a:schemeClr val="dk1"/>
              </a:solidFill>
              <a:latin typeface="Calibri"/>
              <a:ea typeface="Calibri"/>
              <a:cs typeface="Calibri"/>
              <a:sym typeface="Calibri"/>
            </a:endParaRPr>
          </a:p>
        </p:txBody>
      </p:sp>
      <p:pic>
        <p:nvPicPr>
          <p:cNvPr id="206" name="Google Shape;206;p17"/>
          <p:cNvPicPr preferRelativeResize="0"/>
          <p:nvPr/>
        </p:nvPicPr>
        <p:blipFill rotWithShape="1">
          <a:blip r:embed="rId13">
            <a:alphaModFix/>
          </a:blip>
          <a:srcRect/>
          <a:stretch/>
        </p:blipFill>
        <p:spPr>
          <a:xfrm>
            <a:off x="3435215" y="6110851"/>
            <a:ext cx="2273572" cy="241773"/>
          </a:xfrm>
          <a:prstGeom prst="rect">
            <a:avLst/>
          </a:prstGeom>
          <a:noFill/>
          <a:ln>
            <a:noFill/>
          </a:ln>
        </p:spPr>
      </p:pic>
      <p:sp>
        <p:nvSpPr>
          <p:cNvPr id="207" name="Google Shape;207;p17"/>
          <p:cNvSpPr txBox="1"/>
          <p:nvPr/>
        </p:nvSpPr>
        <p:spPr>
          <a:xfrm>
            <a:off x="3402838" y="6004966"/>
            <a:ext cx="2572766" cy="3911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dirty="0">
                <a:solidFill>
                  <a:schemeClr val="dk1"/>
                </a:solidFill>
                <a:latin typeface="Calibri"/>
                <a:ea typeface="Calibri"/>
                <a:cs typeface="Calibri"/>
                <a:sym typeface="Calibri"/>
              </a:rPr>
              <a:t>INCOMPATIBILITA’</a:t>
            </a:r>
            <a:endParaRPr sz="2400" dirty="0">
              <a:solidFill>
                <a:schemeClr val="dk1"/>
              </a:solidFill>
              <a:latin typeface="Calibri"/>
              <a:ea typeface="Calibri"/>
              <a:cs typeface="Calibri"/>
              <a:sym typeface="Calibri"/>
            </a:endParaRPr>
          </a:p>
        </p:txBody>
      </p:sp>
      <p:grpSp>
        <p:nvGrpSpPr>
          <p:cNvPr id="208" name="Google Shape;208;p17"/>
          <p:cNvGrpSpPr/>
          <p:nvPr/>
        </p:nvGrpSpPr>
        <p:grpSpPr>
          <a:xfrm>
            <a:off x="2429255" y="4840223"/>
            <a:ext cx="4149852" cy="1042416"/>
            <a:chOff x="2429255" y="4840223"/>
            <a:chExt cx="4149852" cy="1042416"/>
          </a:xfrm>
        </p:grpSpPr>
        <p:sp>
          <p:nvSpPr>
            <p:cNvPr id="209" name="Google Shape;209;p17"/>
            <p:cNvSpPr/>
            <p:nvPr/>
          </p:nvSpPr>
          <p:spPr>
            <a:xfrm>
              <a:off x="6579107" y="4904231"/>
              <a:ext cx="0" cy="457200"/>
            </a:xfrm>
            <a:custGeom>
              <a:avLst/>
              <a:gdLst/>
              <a:ahLst/>
              <a:cxnLst/>
              <a:rect l="l" t="t" r="r" b="b"/>
              <a:pathLst>
                <a:path w="120000" h="457200" extrusionOk="0">
                  <a:moveTo>
                    <a:pt x="0" y="0"/>
                  </a:moveTo>
                  <a:lnTo>
                    <a:pt x="0" y="45720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0" name="Google Shape;210;p17"/>
            <p:cNvSpPr/>
            <p:nvPr/>
          </p:nvSpPr>
          <p:spPr>
            <a:xfrm>
              <a:off x="4390644" y="5349239"/>
              <a:ext cx="76200" cy="533400"/>
            </a:xfrm>
            <a:custGeom>
              <a:avLst/>
              <a:gdLst/>
              <a:ahLst/>
              <a:cxnLst/>
              <a:rect l="l" t="t" r="r" b="b"/>
              <a:pathLst>
                <a:path w="76200" h="533400" extrusionOk="0">
                  <a:moveTo>
                    <a:pt x="31750" y="457200"/>
                  </a:moveTo>
                  <a:lnTo>
                    <a:pt x="0" y="457200"/>
                  </a:lnTo>
                  <a:lnTo>
                    <a:pt x="38100" y="533400"/>
                  </a:lnTo>
                  <a:lnTo>
                    <a:pt x="69850" y="469900"/>
                  </a:lnTo>
                  <a:lnTo>
                    <a:pt x="31750" y="469900"/>
                  </a:lnTo>
                  <a:lnTo>
                    <a:pt x="31750" y="457200"/>
                  </a:lnTo>
                  <a:close/>
                </a:path>
                <a:path w="76200" h="533400" extrusionOk="0">
                  <a:moveTo>
                    <a:pt x="44450" y="0"/>
                  </a:moveTo>
                  <a:lnTo>
                    <a:pt x="31750" y="0"/>
                  </a:lnTo>
                  <a:lnTo>
                    <a:pt x="31750" y="469900"/>
                  </a:lnTo>
                  <a:lnTo>
                    <a:pt x="44450" y="469900"/>
                  </a:lnTo>
                  <a:lnTo>
                    <a:pt x="44450" y="0"/>
                  </a:lnTo>
                  <a:close/>
                </a:path>
                <a:path w="76200" h="533400" extrusionOk="0">
                  <a:moveTo>
                    <a:pt x="76200" y="457200"/>
                  </a:moveTo>
                  <a:lnTo>
                    <a:pt x="44450" y="457200"/>
                  </a:lnTo>
                  <a:lnTo>
                    <a:pt x="44450" y="469900"/>
                  </a:lnTo>
                  <a:lnTo>
                    <a:pt x="69850" y="469900"/>
                  </a:lnTo>
                  <a:lnTo>
                    <a:pt x="76200" y="45720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1" name="Google Shape;211;p17"/>
            <p:cNvSpPr/>
            <p:nvPr/>
          </p:nvSpPr>
          <p:spPr>
            <a:xfrm>
              <a:off x="2429255" y="4840223"/>
              <a:ext cx="4133215" cy="483234"/>
            </a:xfrm>
            <a:custGeom>
              <a:avLst/>
              <a:gdLst/>
              <a:ahLst/>
              <a:cxnLst/>
              <a:rect l="l" t="t" r="r" b="b"/>
              <a:pathLst>
                <a:path w="4133215" h="483235" extrusionOk="0">
                  <a:moveTo>
                    <a:pt x="0" y="0"/>
                  </a:moveTo>
                  <a:lnTo>
                    <a:pt x="0" y="457200"/>
                  </a:lnTo>
                </a:path>
                <a:path w="4133215" h="483235" extrusionOk="0">
                  <a:moveTo>
                    <a:pt x="0" y="483107"/>
                  </a:moveTo>
                  <a:lnTo>
                    <a:pt x="1981199" y="483107"/>
                  </a:lnTo>
                </a:path>
                <a:path w="4133215" h="483235" extrusionOk="0">
                  <a:moveTo>
                    <a:pt x="1999488" y="483107"/>
                  </a:moveTo>
                  <a:lnTo>
                    <a:pt x="4133088" y="483107"/>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12" name="Google Shape;212;p17"/>
          <p:cNvSpPr/>
          <p:nvPr/>
        </p:nvSpPr>
        <p:spPr>
          <a:xfrm>
            <a:off x="6463284" y="2932176"/>
            <a:ext cx="76200" cy="533400"/>
          </a:xfrm>
          <a:custGeom>
            <a:avLst/>
            <a:gdLst/>
            <a:ahLst/>
            <a:cxnLst/>
            <a:rect l="l" t="t" r="r" b="b"/>
            <a:pathLst>
              <a:path w="76200" h="533400" extrusionOk="0">
                <a:moveTo>
                  <a:pt x="31750" y="457200"/>
                </a:moveTo>
                <a:lnTo>
                  <a:pt x="0" y="457200"/>
                </a:lnTo>
                <a:lnTo>
                  <a:pt x="38100" y="533400"/>
                </a:lnTo>
                <a:lnTo>
                  <a:pt x="69849" y="469900"/>
                </a:lnTo>
                <a:lnTo>
                  <a:pt x="31750" y="469900"/>
                </a:lnTo>
                <a:lnTo>
                  <a:pt x="31750" y="457200"/>
                </a:lnTo>
                <a:close/>
              </a:path>
              <a:path w="76200" h="533400" extrusionOk="0">
                <a:moveTo>
                  <a:pt x="44449" y="0"/>
                </a:moveTo>
                <a:lnTo>
                  <a:pt x="31750" y="0"/>
                </a:lnTo>
                <a:lnTo>
                  <a:pt x="31750" y="469900"/>
                </a:lnTo>
                <a:lnTo>
                  <a:pt x="44449" y="469900"/>
                </a:lnTo>
                <a:lnTo>
                  <a:pt x="44449" y="0"/>
                </a:lnTo>
                <a:close/>
              </a:path>
              <a:path w="76200" h="533400" extrusionOk="0">
                <a:moveTo>
                  <a:pt x="76199" y="457200"/>
                </a:moveTo>
                <a:lnTo>
                  <a:pt x="44449" y="457200"/>
                </a:lnTo>
                <a:lnTo>
                  <a:pt x="44449" y="469900"/>
                </a:lnTo>
                <a:lnTo>
                  <a:pt x="69849" y="469900"/>
                </a:lnTo>
                <a:lnTo>
                  <a:pt x="76199" y="45720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 name="CasellaDiTesto 1">
            <a:extLst>
              <a:ext uri="{FF2B5EF4-FFF2-40B4-BE49-F238E27FC236}">
                <a16:creationId xmlns:a16="http://schemas.microsoft.com/office/drawing/2014/main" id="{E39C446C-D9F9-5137-C8CD-E75108F6E020}"/>
              </a:ext>
            </a:extLst>
          </p:cNvPr>
          <p:cNvSpPr txBox="1"/>
          <p:nvPr/>
        </p:nvSpPr>
        <p:spPr>
          <a:xfrm>
            <a:off x="539486" y="272492"/>
            <a:ext cx="8065028" cy="523220"/>
          </a:xfrm>
          <a:prstGeom prst="rect">
            <a:avLst/>
          </a:prstGeom>
          <a:noFill/>
        </p:spPr>
        <p:txBody>
          <a:bodyPr wrap="none" rtlCol="0">
            <a:spAutoFit/>
          </a:bodyPr>
          <a:lstStyle/>
          <a:p>
            <a:r>
              <a:rPr lang="it-IT" sz="2800" b="1" dirty="0">
                <a:solidFill>
                  <a:srgbClr val="0070C0"/>
                </a:solidFill>
              </a:rPr>
              <a:t>INCOMPATIBILITÀ TRA SOSTANZE CHIMICHE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220"/>
        <p:cNvGrpSpPr/>
        <p:nvPr/>
      </p:nvGrpSpPr>
      <p:grpSpPr>
        <a:xfrm>
          <a:off x="0" y="0"/>
          <a:ext cx="0" cy="0"/>
          <a:chOff x="0" y="0"/>
          <a:chExt cx="0" cy="0"/>
        </a:xfrm>
      </p:grpSpPr>
      <p:sp>
        <p:nvSpPr>
          <p:cNvPr id="221" name="Google Shape;221;p18"/>
          <p:cNvSpPr txBox="1"/>
          <p:nvPr/>
        </p:nvSpPr>
        <p:spPr>
          <a:xfrm>
            <a:off x="139700" y="939324"/>
            <a:ext cx="9004300" cy="6087554"/>
          </a:xfrm>
          <a:prstGeom prst="rect">
            <a:avLst/>
          </a:prstGeom>
          <a:noFill/>
          <a:ln>
            <a:noFill/>
          </a:ln>
        </p:spPr>
        <p:txBody>
          <a:bodyPr spcFirstLastPara="1" wrap="square" lIns="0" tIns="54600" rIns="0" bIns="0" anchor="t" anchorCtr="0">
            <a:spAutoFit/>
          </a:bodyPr>
          <a:lstStyle/>
          <a:p>
            <a:pPr marL="12700" marR="5080" lvl="0" indent="0" algn="just" rtl="0">
              <a:lnSpc>
                <a:spcPct val="200000"/>
              </a:lnSpc>
              <a:spcBef>
                <a:spcPts val="0"/>
              </a:spcBef>
              <a:spcAft>
                <a:spcPts val="0"/>
              </a:spcAft>
              <a:buNone/>
            </a:pPr>
            <a:r>
              <a:rPr lang="en-US" sz="2800" dirty="0">
                <a:solidFill>
                  <a:schemeClr val="dk1"/>
                </a:solidFill>
                <a:latin typeface="Calibri"/>
                <a:ea typeface="Calibri"/>
                <a:cs typeface="Calibri"/>
                <a:sym typeface="Calibri"/>
              </a:rPr>
              <a:t>A volte prodotti chimici </a:t>
            </a:r>
            <a:r>
              <a:rPr lang="en-US" sz="2800" dirty="0" err="1">
                <a:solidFill>
                  <a:schemeClr val="dk1"/>
                </a:solidFill>
                <a:latin typeface="Calibri"/>
                <a:ea typeface="Calibri"/>
                <a:cs typeface="Calibri"/>
                <a:sym typeface="Calibri"/>
              </a:rPr>
              <a:t>utilizzati</a:t>
            </a:r>
            <a:r>
              <a:rPr lang="en-US" sz="2800" dirty="0">
                <a:solidFill>
                  <a:schemeClr val="dk1"/>
                </a:solidFill>
                <a:latin typeface="Calibri"/>
                <a:ea typeface="Calibri"/>
                <a:cs typeface="Calibri"/>
                <a:sym typeface="Calibri"/>
              </a:rPr>
              <a:t> nel </a:t>
            </a:r>
            <a:r>
              <a:rPr lang="en-US" sz="2800" dirty="0" err="1">
                <a:solidFill>
                  <a:schemeClr val="dk1"/>
                </a:solidFill>
                <a:latin typeface="Calibri"/>
                <a:ea typeface="Calibri"/>
                <a:cs typeface="Calibri"/>
                <a:sym typeface="Calibri"/>
              </a:rPr>
              <a:t>quotidiano</a:t>
            </a:r>
            <a:r>
              <a:rPr lang="en-US" sz="2800" dirty="0">
                <a:solidFill>
                  <a:schemeClr val="dk1"/>
                </a:solidFill>
                <a:latin typeface="Calibri"/>
                <a:ea typeface="Calibri"/>
                <a:cs typeface="Calibri"/>
                <a:sym typeface="Calibri"/>
              </a:rPr>
              <a:t>, in  </a:t>
            </a:r>
            <a:r>
              <a:rPr lang="en-US" sz="2800" dirty="0" err="1">
                <a:solidFill>
                  <a:schemeClr val="dk1"/>
                </a:solidFill>
                <a:latin typeface="Calibri"/>
                <a:ea typeface="Calibri"/>
                <a:cs typeface="Calibri"/>
                <a:sym typeface="Calibri"/>
              </a:rPr>
              <a:t>ambito</a:t>
            </a:r>
            <a:r>
              <a:rPr lang="en-US" sz="2800" dirty="0">
                <a:solidFill>
                  <a:schemeClr val="dk1"/>
                </a:solidFill>
                <a:latin typeface="Calibri"/>
                <a:ea typeface="Calibri"/>
                <a:cs typeface="Calibri"/>
                <a:sym typeface="Calibri"/>
              </a:rPr>
              <a:t> </a:t>
            </a:r>
            <a:r>
              <a:rPr lang="en-US" sz="2800" dirty="0" err="1">
                <a:solidFill>
                  <a:schemeClr val="dk1"/>
                </a:solidFill>
                <a:latin typeface="Calibri"/>
                <a:ea typeface="Calibri"/>
                <a:cs typeface="Calibri"/>
                <a:sym typeface="Calibri"/>
              </a:rPr>
              <a:t>domestico</a:t>
            </a:r>
            <a:r>
              <a:rPr lang="en-US" sz="2800" dirty="0">
                <a:solidFill>
                  <a:schemeClr val="dk1"/>
                </a:solidFill>
                <a:latin typeface="Calibri"/>
                <a:ea typeface="Calibri"/>
                <a:cs typeface="Calibri"/>
                <a:sym typeface="Calibri"/>
              </a:rPr>
              <a:t>, come pure in </a:t>
            </a:r>
            <a:r>
              <a:rPr lang="en-US" sz="2800" dirty="0" err="1">
                <a:solidFill>
                  <a:schemeClr val="dk1"/>
                </a:solidFill>
                <a:latin typeface="Calibri"/>
                <a:ea typeface="Calibri"/>
                <a:cs typeface="Calibri"/>
                <a:sym typeface="Calibri"/>
              </a:rPr>
              <a:t>cicli</a:t>
            </a:r>
            <a:r>
              <a:rPr lang="en-US" sz="2800" dirty="0">
                <a:solidFill>
                  <a:schemeClr val="dk1"/>
                </a:solidFill>
                <a:latin typeface="Calibri"/>
                <a:ea typeface="Calibri"/>
                <a:cs typeface="Calibri"/>
                <a:sym typeface="Calibri"/>
              </a:rPr>
              <a:t> </a:t>
            </a:r>
            <a:r>
              <a:rPr lang="en-US" sz="2800" dirty="0" err="1">
                <a:solidFill>
                  <a:schemeClr val="dk1"/>
                </a:solidFill>
                <a:latin typeface="Calibri"/>
                <a:ea typeface="Calibri"/>
                <a:cs typeface="Calibri"/>
                <a:sym typeface="Calibri"/>
              </a:rPr>
              <a:t>produttivi</a:t>
            </a:r>
            <a:r>
              <a:rPr lang="en-US" sz="2800" dirty="0">
                <a:solidFill>
                  <a:schemeClr val="dk1"/>
                </a:solidFill>
                <a:latin typeface="Calibri"/>
                <a:ea typeface="Calibri"/>
                <a:cs typeface="Calibri"/>
                <a:sym typeface="Calibri"/>
              </a:rPr>
              <a:t>  sotto forma di sostanze, </a:t>
            </a:r>
            <a:r>
              <a:rPr lang="en-US" sz="2800" dirty="0" err="1">
                <a:solidFill>
                  <a:schemeClr val="dk1"/>
                </a:solidFill>
                <a:latin typeface="Calibri"/>
                <a:ea typeface="Calibri"/>
                <a:cs typeface="Calibri"/>
                <a:sym typeface="Calibri"/>
              </a:rPr>
              <a:t>preparati</a:t>
            </a:r>
            <a:r>
              <a:rPr lang="en-US" sz="2800" dirty="0">
                <a:solidFill>
                  <a:schemeClr val="dk1"/>
                </a:solidFill>
                <a:latin typeface="Calibri"/>
                <a:ea typeface="Calibri"/>
                <a:cs typeface="Calibri"/>
                <a:sym typeface="Calibri"/>
              </a:rPr>
              <a:t>, derivati, </a:t>
            </a:r>
            <a:r>
              <a:rPr lang="en-US" sz="2800" dirty="0" err="1">
                <a:solidFill>
                  <a:schemeClr val="dk1"/>
                </a:solidFill>
                <a:latin typeface="Calibri"/>
                <a:ea typeface="Calibri"/>
                <a:cs typeface="Calibri"/>
                <a:sym typeface="Calibri"/>
              </a:rPr>
              <a:t>rifiuti</a:t>
            </a:r>
            <a:r>
              <a:rPr lang="en-US" sz="2800" dirty="0">
                <a:solidFill>
                  <a:schemeClr val="dk1"/>
                </a:solidFill>
                <a:latin typeface="Calibri"/>
                <a:ea typeface="Calibri"/>
                <a:cs typeface="Calibri"/>
                <a:sym typeface="Calibri"/>
              </a:rPr>
              <a:t>,  possono </a:t>
            </a:r>
            <a:r>
              <a:rPr lang="en-US" sz="2800" dirty="0" err="1">
                <a:solidFill>
                  <a:schemeClr val="dk1"/>
                </a:solidFill>
                <a:latin typeface="Calibri"/>
                <a:ea typeface="Calibri"/>
                <a:cs typeface="Calibri"/>
                <a:sym typeface="Calibri"/>
              </a:rPr>
              <a:t>contenere</a:t>
            </a:r>
            <a:r>
              <a:rPr lang="en-US" sz="2800" dirty="0">
                <a:solidFill>
                  <a:schemeClr val="dk1"/>
                </a:solidFill>
                <a:latin typeface="Calibri"/>
                <a:ea typeface="Calibri"/>
                <a:cs typeface="Calibri"/>
                <a:sym typeface="Calibri"/>
              </a:rPr>
              <a:t> </a:t>
            </a:r>
            <a:r>
              <a:rPr lang="en-US" sz="2800" dirty="0" err="1">
                <a:solidFill>
                  <a:schemeClr val="dk1"/>
                </a:solidFill>
                <a:latin typeface="Calibri"/>
                <a:ea typeface="Calibri"/>
                <a:cs typeface="Calibri"/>
                <a:sym typeface="Calibri"/>
              </a:rPr>
              <a:t>agenti</a:t>
            </a:r>
            <a:r>
              <a:rPr lang="en-US" sz="2800" dirty="0">
                <a:solidFill>
                  <a:schemeClr val="dk1"/>
                </a:solidFill>
                <a:latin typeface="Calibri"/>
                <a:ea typeface="Calibri"/>
                <a:cs typeface="Calibri"/>
                <a:sym typeface="Calibri"/>
              </a:rPr>
              <a:t> chimici </a:t>
            </a:r>
            <a:r>
              <a:rPr lang="en-US" sz="2800" dirty="0" err="1">
                <a:solidFill>
                  <a:schemeClr val="dk1"/>
                </a:solidFill>
                <a:latin typeface="Calibri"/>
                <a:ea typeface="Calibri"/>
                <a:cs typeface="Calibri"/>
                <a:sym typeface="Calibri"/>
              </a:rPr>
              <a:t>potenzialmente</a:t>
            </a:r>
            <a:r>
              <a:rPr lang="en-US" sz="2800" dirty="0">
                <a:solidFill>
                  <a:schemeClr val="dk1"/>
                </a:solidFill>
                <a:latin typeface="Calibri"/>
                <a:ea typeface="Calibri"/>
                <a:cs typeface="Calibri"/>
                <a:sym typeface="Calibri"/>
              </a:rPr>
              <a:t>  </a:t>
            </a:r>
            <a:r>
              <a:rPr lang="en-US" sz="2800" dirty="0" err="1">
                <a:solidFill>
                  <a:schemeClr val="dk1"/>
                </a:solidFill>
                <a:latin typeface="Calibri"/>
                <a:ea typeface="Calibri"/>
                <a:cs typeface="Calibri"/>
                <a:sym typeface="Calibri"/>
              </a:rPr>
              <a:t>rischiosi</a:t>
            </a:r>
            <a:r>
              <a:rPr lang="en-US" sz="2800" dirty="0">
                <a:solidFill>
                  <a:schemeClr val="dk1"/>
                </a:solidFill>
                <a:latin typeface="Calibri"/>
                <a:ea typeface="Calibri"/>
                <a:cs typeface="Calibri"/>
                <a:sym typeface="Calibri"/>
              </a:rPr>
              <a:t> per la salute e/o per la </a:t>
            </a:r>
            <a:r>
              <a:rPr lang="en-US" sz="2800" dirty="0" err="1">
                <a:solidFill>
                  <a:schemeClr val="dk1"/>
                </a:solidFill>
                <a:latin typeface="Calibri"/>
                <a:ea typeface="Calibri"/>
                <a:cs typeface="Calibri"/>
                <a:sym typeface="Calibri"/>
              </a:rPr>
              <a:t>sicurezza</a:t>
            </a:r>
            <a:r>
              <a:rPr lang="en-US" sz="2800" dirty="0">
                <a:solidFill>
                  <a:schemeClr val="dk1"/>
                </a:solidFill>
                <a:latin typeface="Calibri"/>
                <a:ea typeface="Calibri"/>
                <a:cs typeface="Calibri"/>
                <a:sym typeface="Calibri"/>
              </a:rPr>
              <a:t> degli  </a:t>
            </a:r>
            <a:r>
              <a:rPr lang="en-US" sz="2800" dirty="0" err="1">
                <a:solidFill>
                  <a:schemeClr val="dk1"/>
                </a:solidFill>
                <a:latin typeface="Calibri"/>
                <a:ea typeface="Calibri"/>
                <a:cs typeface="Calibri"/>
                <a:sym typeface="Calibri"/>
              </a:rPr>
              <a:t>utilizzatori</a:t>
            </a:r>
            <a:r>
              <a:rPr lang="en-US" sz="2800" dirty="0">
                <a:solidFill>
                  <a:schemeClr val="dk1"/>
                </a:solidFill>
                <a:latin typeface="Calibri"/>
                <a:ea typeface="Calibri"/>
                <a:cs typeface="Calibri"/>
                <a:sym typeface="Calibri"/>
              </a:rPr>
              <a:t>.</a:t>
            </a:r>
          </a:p>
          <a:p>
            <a:pPr marL="12700" marR="5080" algn="just">
              <a:lnSpc>
                <a:spcPct val="200000"/>
              </a:lnSpc>
            </a:pPr>
            <a:r>
              <a:rPr lang="it-IT" sz="2800" b="1" dirty="0">
                <a:solidFill>
                  <a:srgbClr val="FF0000"/>
                </a:solidFill>
                <a:latin typeface="Calibri"/>
                <a:ea typeface="Calibri"/>
                <a:cs typeface="Calibri"/>
                <a:sym typeface="Calibri"/>
              </a:rPr>
              <a:t>mai miscelare “varechina e ammoniaca”</a:t>
            </a:r>
          </a:p>
          <a:p>
            <a:pPr marL="12700" marR="5080" lvl="0" indent="0" algn="just" rtl="0">
              <a:lnSpc>
                <a:spcPct val="200000"/>
              </a:lnSpc>
              <a:spcBef>
                <a:spcPts val="0"/>
              </a:spcBef>
              <a:spcAft>
                <a:spcPts val="0"/>
              </a:spcAft>
              <a:buNone/>
            </a:pPr>
            <a:endParaRPr sz="2800" dirty="0">
              <a:solidFill>
                <a:schemeClr val="dk1"/>
              </a:solidFill>
              <a:latin typeface="Calibri"/>
              <a:ea typeface="Calibri"/>
              <a:cs typeface="Calibri"/>
              <a:sym typeface="Calibri"/>
            </a:endParaRPr>
          </a:p>
        </p:txBody>
      </p:sp>
      <p:sp>
        <p:nvSpPr>
          <p:cNvPr id="2" name="CasellaDiTesto 1">
            <a:extLst>
              <a:ext uri="{FF2B5EF4-FFF2-40B4-BE49-F238E27FC236}">
                <a16:creationId xmlns:a16="http://schemas.microsoft.com/office/drawing/2014/main" id="{5716B288-8654-F8E1-3D1C-A12B3DC13A76}"/>
              </a:ext>
            </a:extLst>
          </p:cNvPr>
          <p:cNvSpPr txBox="1"/>
          <p:nvPr/>
        </p:nvSpPr>
        <p:spPr>
          <a:xfrm>
            <a:off x="539486" y="272492"/>
            <a:ext cx="8065028" cy="523220"/>
          </a:xfrm>
          <a:prstGeom prst="rect">
            <a:avLst/>
          </a:prstGeom>
          <a:noFill/>
        </p:spPr>
        <p:txBody>
          <a:bodyPr wrap="none" rtlCol="0">
            <a:spAutoFit/>
          </a:bodyPr>
          <a:lstStyle/>
          <a:p>
            <a:r>
              <a:rPr lang="it-IT" sz="2800" b="1" dirty="0">
                <a:solidFill>
                  <a:srgbClr val="0070C0"/>
                </a:solidFill>
              </a:rPr>
              <a:t>INCOMPATIBILITÀ TRA SOSTANZE CHIMICHE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229"/>
        <p:cNvGrpSpPr/>
        <p:nvPr/>
      </p:nvGrpSpPr>
      <p:grpSpPr>
        <a:xfrm>
          <a:off x="0" y="0"/>
          <a:ext cx="0" cy="0"/>
          <a:chOff x="0" y="0"/>
          <a:chExt cx="0" cy="0"/>
        </a:xfrm>
      </p:grpSpPr>
      <p:sp>
        <p:nvSpPr>
          <p:cNvPr id="230" name="Google Shape;230;p19"/>
          <p:cNvSpPr txBox="1"/>
          <p:nvPr/>
        </p:nvSpPr>
        <p:spPr>
          <a:xfrm>
            <a:off x="0" y="968197"/>
            <a:ext cx="9144000" cy="4321040"/>
          </a:xfrm>
          <a:prstGeom prst="rect">
            <a:avLst/>
          </a:prstGeom>
          <a:noFill/>
          <a:ln>
            <a:noFill/>
          </a:ln>
        </p:spPr>
        <p:txBody>
          <a:bodyPr spcFirstLastPara="1" wrap="square" lIns="0" tIns="12050" rIns="0" bIns="0" anchor="t" anchorCtr="0">
            <a:spAutoFit/>
          </a:bodyPr>
          <a:lstStyle/>
          <a:p>
            <a:pPr marL="63500" marR="0" lvl="0" indent="0" algn="just" rtl="0">
              <a:lnSpc>
                <a:spcPct val="200000"/>
              </a:lnSpc>
              <a:spcBef>
                <a:spcPts val="0"/>
              </a:spcBef>
              <a:spcAft>
                <a:spcPts val="0"/>
              </a:spcAft>
              <a:buNone/>
            </a:pPr>
            <a:r>
              <a:rPr lang="en-US" sz="2800" dirty="0">
                <a:solidFill>
                  <a:schemeClr val="dk1"/>
                </a:solidFill>
                <a:latin typeface="Calibri"/>
                <a:ea typeface="Calibri"/>
                <a:cs typeface="Calibri"/>
                <a:sym typeface="Calibri"/>
              </a:rPr>
              <a:t>Ad esempio durante </a:t>
            </a:r>
            <a:r>
              <a:rPr lang="en-US" sz="2800" dirty="0" err="1">
                <a:solidFill>
                  <a:schemeClr val="dk1"/>
                </a:solidFill>
                <a:latin typeface="Calibri"/>
                <a:ea typeface="Calibri"/>
                <a:cs typeface="Calibri"/>
                <a:sym typeface="Calibri"/>
              </a:rPr>
              <a:t>operazioni</a:t>
            </a:r>
            <a:r>
              <a:rPr lang="en-US" sz="2800" dirty="0">
                <a:solidFill>
                  <a:schemeClr val="dk1"/>
                </a:solidFill>
                <a:latin typeface="Calibri"/>
                <a:ea typeface="Calibri"/>
                <a:cs typeface="Calibri"/>
                <a:sym typeface="Calibri"/>
              </a:rPr>
              <a:t> di </a:t>
            </a:r>
            <a:r>
              <a:rPr lang="en-US" sz="2800" dirty="0" err="1">
                <a:solidFill>
                  <a:schemeClr val="dk1"/>
                </a:solidFill>
                <a:latin typeface="Calibri"/>
                <a:ea typeface="Calibri"/>
                <a:cs typeface="Calibri"/>
                <a:sym typeface="Calibri"/>
              </a:rPr>
              <a:t>pulizia</a:t>
            </a:r>
            <a:r>
              <a:rPr lang="en-US" sz="2800" dirty="0">
                <a:solidFill>
                  <a:schemeClr val="dk1"/>
                </a:solidFill>
                <a:latin typeface="Calibri"/>
                <a:ea typeface="Calibri"/>
                <a:cs typeface="Calibri"/>
                <a:sym typeface="Calibri"/>
              </a:rPr>
              <a:t> si è </a:t>
            </a:r>
            <a:r>
              <a:rPr lang="en-US" sz="2800" dirty="0" err="1">
                <a:solidFill>
                  <a:schemeClr val="dk1"/>
                </a:solidFill>
                <a:latin typeface="Calibri"/>
                <a:ea typeface="Calibri"/>
                <a:cs typeface="Calibri"/>
                <a:sym typeface="Calibri"/>
              </a:rPr>
              <a:t>assistito</a:t>
            </a:r>
            <a:r>
              <a:rPr lang="en-US" sz="2800" dirty="0">
                <a:solidFill>
                  <a:schemeClr val="dk1"/>
                </a:solidFill>
                <a:latin typeface="Calibri"/>
                <a:ea typeface="Calibri"/>
                <a:cs typeface="Calibri"/>
                <a:sym typeface="Calibri"/>
              </a:rPr>
              <a:t> a fenomeni di </a:t>
            </a:r>
            <a:r>
              <a:rPr lang="en-US" sz="2800" dirty="0" err="1">
                <a:solidFill>
                  <a:schemeClr val="dk1"/>
                </a:solidFill>
                <a:latin typeface="Calibri"/>
                <a:ea typeface="Calibri"/>
                <a:cs typeface="Calibri"/>
                <a:sym typeface="Calibri"/>
              </a:rPr>
              <a:t>intossicazione</a:t>
            </a:r>
            <a:r>
              <a:rPr lang="en-US" sz="2800" dirty="0">
                <a:solidFill>
                  <a:schemeClr val="dk1"/>
                </a:solidFill>
                <a:latin typeface="Calibri"/>
                <a:ea typeface="Calibri"/>
                <a:cs typeface="Calibri"/>
                <a:sym typeface="Calibri"/>
              </a:rPr>
              <a:t> </a:t>
            </a:r>
            <a:r>
              <a:rPr lang="en-US" sz="2800" dirty="0" err="1">
                <a:solidFill>
                  <a:schemeClr val="dk1"/>
                </a:solidFill>
                <a:latin typeface="Calibri"/>
                <a:ea typeface="Calibri"/>
                <a:cs typeface="Calibri"/>
                <a:sym typeface="Calibri"/>
              </a:rPr>
              <a:t>dovuti</a:t>
            </a:r>
            <a:r>
              <a:rPr lang="en-US" sz="2800" dirty="0">
                <a:solidFill>
                  <a:schemeClr val="dk1"/>
                </a:solidFill>
                <a:latin typeface="Calibri"/>
                <a:ea typeface="Calibri"/>
                <a:cs typeface="Calibri"/>
                <a:sym typeface="Calibri"/>
              </a:rPr>
              <a:t> ad uso </a:t>
            </a:r>
            <a:r>
              <a:rPr lang="en-US" sz="2800" dirty="0" err="1">
                <a:solidFill>
                  <a:schemeClr val="dk1"/>
                </a:solidFill>
                <a:latin typeface="Calibri"/>
                <a:ea typeface="Calibri"/>
                <a:cs typeface="Calibri"/>
                <a:sym typeface="Calibri"/>
              </a:rPr>
              <a:t>improprio</a:t>
            </a:r>
            <a:r>
              <a:rPr lang="en-US" sz="2800" dirty="0">
                <a:solidFill>
                  <a:schemeClr val="dk1"/>
                </a:solidFill>
                <a:latin typeface="Calibri"/>
                <a:ea typeface="Calibri"/>
                <a:cs typeface="Calibri"/>
                <a:sym typeface="Calibri"/>
              </a:rPr>
              <a:t> di </a:t>
            </a:r>
            <a:r>
              <a:rPr lang="en-US" sz="2800" dirty="0" err="1">
                <a:solidFill>
                  <a:schemeClr val="dk1"/>
                </a:solidFill>
                <a:latin typeface="Calibri"/>
                <a:ea typeface="Calibri"/>
                <a:cs typeface="Calibri"/>
                <a:sym typeface="Calibri"/>
              </a:rPr>
              <a:t>miscele</a:t>
            </a:r>
            <a:r>
              <a:rPr lang="en-US" sz="2800" dirty="0">
                <a:solidFill>
                  <a:schemeClr val="dk1"/>
                </a:solidFill>
                <a:latin typeface="Calibri"/>
                <a:ea typeface="Calibri"/>
                <a:cs typeface="Calibri"/>
                <a:sym typeface="Calibri"/>
              </a:rPr>
              <a:t> di sostanze quali ad esempio </a:t>
            </a:r>
            <a:r>
              <a:rPr lang="en-US" sz="2800" b="1" dirty="0" err="1">
                <a:solidFill>
                  <a:schemeClr val="dk1"/>
                </a:solidFill>
                <a:latin typeface="Calibri"/>
                <a:ea typeface="Calibri"/>
                <a:cs typeface="Calibri"/>
                <a:sym typeface="Calibri"/>
              </a:rPr>
              <a:t>candeggina</a:t>
            </a:r>
            <a:r>
              <a:rPr lang="en-US" sz="2800" b="1" dirty="0">
                <a:solidFill>
                  <a:schemeClr val="dk1"/>
                </a:solidFill>
                <a:latin typeface="Calibri"/>
                <a:ea typeface="Calibri"/>
                <a:cs typeface="Calibri"/>
                <a:sym typeface="Calibri"/>
              </a:rPr>
              <a:t> </a:t>
            </a:r>
            <a:r>
              <a:rPr lang="en-US" sz="2800" dirty="0">
                <a:solidFill>
                  <a:schemeClr val="dk1"/>
                </a:solidFill>
                <a:latin typeface="Calibri"/>
                <a:ea typeface="Calibri"/>
                <a:cs typeface="Calibri"/>
                <a:sym typeface="Calibri"/>
              </a:rPr>
              <a:t>(NaClO ipoclorito di sodio)  ed acido </a:t>
            </a:r>
            <a:r>
              <a:rPr lang="en-US" sz="2800" b="1" dirty="0" err="1">
                <a:solidFill>
                  <a:srgbClr val="FF0000"/>
                </a:solidFill>
                <a:latin typeface="Calibri"/>
                <a:ea typeface="Calibri"/>
                <a:cs typeface="Calibri"/>
                <a:sym typeface="Calibri"/>
              </a:rPr>
              <a:t>muriatico</a:t>
            </a:r>
            <a:r>
              <a:rPr lang="en-US" sz="2800" b="1" dirty="0">
                <a:solidFill>
                  <a:srgbClr val="FF0000"/>
                </a:solidFill>
                <a:latin typeface="Calibri"/>
                <a:ea typeface="Calibri"/>
                <a:cs typeface="Calibri"/>
                <a:sym typeface="Calibri"/>
              </a:rPr>
              <a:t> (HCl acido cloridrico)</a:t>
            </a:r>
            <a:r>
              <a:rPr lang="en-US" sz="2800" dirty="0">
                <a:solidFill>
                  <a:schemeClr val="dk1"/>
                </a:solidFill>
                <a:latin typeface="Calibri"/>
                <a:ea typeface="Calibri"/>
                <a:cs typeface="Calibri"/>
                <a:sym typeface="Calibri"/>
              </a:rPr>
              <a:t> la cui  reazione produce cloro gassoso (Cl</a:t>
            </a:r>
            <a:r>
              <a:rPr lang="en-US" sz="2775" baseline="-25000" dirty="0">
                <a:solidFill>
                  <a:schemeClr val="dk1"/>
                </a:solidFill>
                <a:latin typeface="Calibri"/>
                <a:ea typeface="Calibri"/>
                <a:cs typeface="Calibri"/>
                <a:sym typeface="Calibri"/>
              </a:rPr>
              <a:t>2</a:t>
            </a:r>
            <a:r>
              <a:rPr lang="en-US" sz="2800" dirty="0">
                <a:solidFill>
                  <a:schemeClr val="dk1"/>
                </a:solidFill>
                <a:latin typeface="Calibri"/>
                <a:ea typeface="Calibri"/>
                <a:cs typeface="Calibri"/>
                <a:sym typeface="Calibri"/>
              </a:rPr>
              <a:t>) </a:t>
            </a:r>
            <a:r>
              <a:rPr lang="en-US" sz="2800" dirty="0" err="1">
                <a:solidFill>
                  <a:schemeClr val="dk1"/>
                </a:solidFill>
                <a:latin typeface="Calibri"/>
                <a:ea typeface="Calibri"/>
                <a:cs typeface="Calibri"/>
                <a:sym typeface="Calibri"/>
              </a:rPr>
              <a:t>tossico</a:t>
            </a:r>
            <a:r>
              <a:rPr lang="en-US" sz="2800" dirty="0">
                <a:solidFill>
                  <a:schemeClr val="dk1"/>
                </a:solidFill>
                <a:latin typeface="Calibri"/>
                <a:ea typeface="Calibri"/>
                <a:cs typeface="Calibri"/>
                <a:sym typeface="Calibri"/>
              </a:rPr>
              <a:t> per  </a:t>
            </a:r>
            <a:r>
              <a:rPr lang="en-US" sz="2800" dirty="0" err="1">
                <a:solidFill>
                  <a:schemeClr val="dk1"/>
                </a:solidFill>
                <a:latin typeface="Calibri"/>
                <a:ea typeface="Calibri"/>
                <a:cs typeface="Calibri"/>
                <a:sym typeface="Calibri"/>
              </a:rPr>
              <a:t>inalazione</a:t>
            </a:r>
            <a:r>
              <a:rPr lang="en-US" sz="2800" dirty="0">
                <a:solidFill>
                  <a:schemeClr val="dk1"/>
                </a:solidFill>
                <a:latin typeface="Calibri"/>
                <a:ea typeface="Calibri"/>
                <a:cs typeface="Calibri"/>
                <a:sym typeface="Calibri"/>
              </a:rPr>
              <a:t>.</a:t>
            </a:r>
            <a:endParaRPr sz="2800" dirty="0">
              <a:solidFill>
                <a:schemeClr val="dk1"/>
              </a:solidFill>
              <a:latin typeface="Calibri"/>
              <a:ea typeface="Calibri"/>
              <a:cs typeface="Calibri"/>
              <a:sym typeface="Calibri"/>
            </a:endParaRPr>
          </a:p>
        </p:txBody>
      </p:sp>
      <p:pic>
        <p:nvPicPr>
          <p:cNvPr id="231" name="Google Shape;231;p19"/>
          <p:cNvPicPr preferRelativeResize="0"/>
          <p:nvPr/>
        </p:nvPicPr>
        <p:blipFill rotWithShape="1">
          <a:blip r:embed="rId3">
            <a:alphaModFix/>
          </a:blip>
          <a:srcRect/>
          <a:stretch/>
        </p:blipFill>
        <p:spPr>
          <a:xfrm>
            <a:off x="1287780" y="5277917"/>
            <a:ext cx="6214872" cy="1223771"/>
          </a:xfrm>
          <a:prstGeom prst="rect">
            <a:avLst/>
          </a:prstGeom>
          <a:noFill/>
          <a:ln>
            <a:noFill/>
          </a:ln>
        </p:spPr>
      </p:pic>
      <p:sp>
        <p:nvSpPr>
          <p:cNvPr id="2" name="CasellaDiTesto 1">
            <a:extLst>
              <a:ext uri="{FF2B5EF4-FFF2-40B4-BE49-F238E27FC236}">
                <a16:creationId xmlns:a16="http://schemas.microsoft.com/office/drawing/2014/main" id="{DE51B93F-55C1-D94B-9E78-C3F221F48F52}"/>
              </a:ext>
            </a:extLst>
          </p:cNvPr>
          <p:cNvSpPr txBox="1"/>
          <p:nvPr/>
        </p:nvSpPr>
        <p:spPr>
          <a:xfrm>
            <a:off x="539486" y="272492"/>
            <a:ext cx="8065028" cy="523220"/>
          </a:xfrm>
          <a:prstGeom prst="rect">
            <a:avLst/>
          </a:prstGeom>
          <a:noFill/>
        </p:spPr>
        <p:txBody>
          <a:bodyPr wrap="none" rtlCol="0">
            <a:spAutoFit/>
          </a:bodyPr>
          <a:lstStyle/>
          <a:p>
            <a:r>
              <a:rPr lang="it-IT" sz="2800" b="1" dirty="0">
                <a:solidFill>
                  <a:srgbClr val="0070C0"/>
                </a:solidFill>
              </a:rPr>
              <a:t>INCOMPATIBILITÀ TRA SOSTANZE CHIMICHE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239"/>
        <p:cNvGrpSpPr/>
        <p:nvPr/>
      </p:nvGrpSpPr>
      <p:grpSpPr>
        <a:xfrm>
          <a:off x="0" y="0"/>
          <a:ext cx="0" cy="0"/>
          <a:chOff x="0" y="0"/>
          <a:chExt cx="0" cy="0"/>
        </a:xfrm>
      </p:grpSpPr>
      <p:pic>
        <p:nvPicPr>
          <p:cNvPr id="240" name="Google Shape;240;p20"/>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289"/>
        <p:cNvGrpSpPr/>
        <p:nvPr/>
      </p:nvGrpSpPr>
      <p:grpSpPr>
        <a:xfrm>
          <a:off x="0" y="0"/>
          <a:ext cx="0" cy="0"/>
          <a:chOff x="0" y="0"/>
          <a:chExt cx="0" cy="0"/>
        </a:xfrm>
      </p:grpSpPr>
      <p:sp>
        <p:nvSpPr>
          <p:cNvPr id="291" name="Google Shape;291;p24"/>
          <p:cNvSpPr txBox="1">
            <a:spLocks noGrp="1"/>
          </p:cNvSpPr>
          <p:nvPr>
            <p:ph type="title"/>
          </p:nvPr>
        </p:nvSpPr>
        <p:spPr>
          <a:xfrm>
            <a:off x="3443160" y="6558"/>
            <a:ext cx="2129916" cy="444342"/>
          </a:xfrm>
          <a:prstGeom prst="rect">
            <a:avLst/>
          </a:prstGeom>
          <a:noFill/>
          <a:ln>
            <a:noFill/>
          </a:ln>
        </p:spPr>
        <p:txBody>
          <a:bodyPr spcFirstLastPara="1" wrap="square" lIns="0" tIns="13325" rIns="0" bIns="0" anchor="t" anchorCtr="0">
            <a:spAutoFit/>
          </a:bodyPr>
          <a:lstStyle/>
          <a:p>
            <a:pPr marL="12700" lvl="0" indent="0" algn="l" rtl="0">
              <a:lnSpc>
                <a:spcPct val="100000"/>
              </a:lnSpc>
              <a:spcBef>
                <a:spcPts val="0"/>
              </a:spcBef>
              <a:spcAft>
                <a:spcPts val="0"/>
              </a:spcAft>
              <a:buNone/>
            </a:pPr>
            <a:r>
              <a:rPr lang="en-US" sz="2800" b="1" dirty="0">
                <a:solidFill>
                  <a:srgbClr val="0070C0"/>
                </a:solidFill>
                <a:latin typeface="Calibri"/>
                <a:ea typeface="Calibri"/>
                <a:cs typeface="Calibri"/>
                <a:sym typeface="Calibri"/>
              </a:rPr>
              <a:t>TOSSICITA’</a:t>
            </a:r>
            <a:endParaRPr sz="2800" dirty="0">
              <a:solidFill>
                <a:srgbClr val="0070C0"/>
              </a:solidFill>
              <a:latin typeface="Calibri"/>
              <a:ea typeface="Calibri"/>
              <a:cs typeface="Calibri"/>
              <a:sym typeface="Calibri"/>
            </a:endParaRPr>
          </a:p>
        </p:txBody>
      </p:sp>
      <p:sp>
        <p:nvSpPr>
          <p:cNvPr id="292" name="Google Shape;292;p24"/>
          <p:cNvSpPr txBox="1"/>
          <p:nvPr/>
        </p:nvSpPr>
        <p:spPr>
          <a:xfrm>
            <a:off x="0" y="651891"/>
            <a:ext cx="9144000" cy="4316616"/>
          </a:xfrm>
          <a:prstGeom prst="rect">
            <a:avLst/>
          </a:prstGeom>
          <a:noFill/>
          <a:ln>
            <a:noFill/>
          </a:ln>
        </p:spPr>
        <p:txBody>
          <a:bodyPr spcFirstLastPara="1" wrap="square" lIns="0" tIns="12050" rIns="0" bIns="0" anchor="t" anchorCtr="0">
            <a:spAutoFit/>
          </a:bodyPr>
          <a:lstStyle/>
          <a:p>
            <a:pPr marL="12700" marR="448309" lvl="0" indent="0" algn="l" rtl="0">
              <a:lnSpc>
                <a:spcPct val="100000"/>
              </a:lnSpc>
              <a:spcBef>
                <a:spcPts val="0"/>
              </a:spcBef>
              <a:spcAft>
                <a:spcPts val="0"/>
              </a:spcAft>
              <a:buNone/>
            </a:pPr>
            <a:r>
              <a:rPr lang="en-US" sz="2800" dirty="0">
                <a:solidFill>
                  <a:schemeClr val="dk1"/>
                </a:solidFill>
                <a:latin typeface="Calibri"/>
                <a:ea typeface="Calibri"/>
                <a:cs typeface="Calibri"/>
                <a:sym typeface="Calibri"/>
              </a:rPr>
              <a:t>La </a:t>
            </a:r>
            <a:r>
              <a:rPr lang="en-US" sz="2800" b="1" i="1" dirty="0" err="1">
                <a:solidFill>
                  <a:srgbClr val="FF0000"/>
                </a:solidFill>
                <a:latin typeface="Calibri"/>
                <a:ea typeface="Calibri"/>
                <a:cs typeface="Calibri"/>
                <a:sym typeface="Calibri"/>
              </a:rPr>
              <a:t>tossicità</a:t>
            </a:r>
            <a:r>
              <a:rPr lang="en-US" sz="2800" b="1" i="1" dirty="0">
                <a:solidFill>
                  <a:srgbClr val="FF0000"/>
                </a:solidFill>
                <a:latin typeface="Calibri"/>
                <a:ea typeface="Calibri"/>
                <a:cs typeface="Calibri"/>
                <a:sym typeface="Calibri"/>
              </a:rPr>
              <a:t> </a:t>
            </a:r>
            <a:r>
              <a:rPr lang="en-US" sz="2800" dirty="0">
                <a:solidFill>
                  <a:schemeClr val="dk1"/>
                </a:solidFill>
                <a:latin typeface="Calibri"/>
                <a:ea typeface="Calibri"/>
                <a:cs typeface="Calibri"/>
                <a:sym typeface="Calibri"/>
              </a:rPr>
              <a:t>di una sostanza è quella caratteristica  che può determinare </a:t>
            </a:r>
            <a:r>
              <a:rPr lang="en-US" sz="2800" b="1" i="1" dirty="0" err="1">
                <a:solidFill>
                  <a:schemeClr val="dk1"/>
                </a:solidFill>
                <a:latin typeface="Calibri"/>
                <a:ea typeface="Calibri"/>
                <a:cs typeface="Calibri"/>
                <a:sym typeface="Calibri"/>
              </a:rPr>
              <a:t>disturbi</a:t>
            </a:r>
            <a:r>
              <a:rPr lang="en-US" sz="2800" b="1" i="1" dirty="0">
                <a:solidFill>
                  <a:schemeClr val="dk1"/>
                </a:solidFill>
                <a:latin typeface="Calibri"/>
                <a:ea typeface="Calibri"/>
                <a:cs typeface="Calibri"/>
                <a:sym typeface="Calibri"/>
              </a:rPr>
              <a:t> </a:t>
            </a:r>
            <a:r>
              <a:rPr lang="en-US" sz="2800" b="1" i="1" dirty="0" err="1">
                <a:solidFill>
                  <a:schemeClr val="dk1"/>
                </a:solidFill>
                <a:latin typeface="Calibri"/>
                <a:ea typeface="Calibri"/>
                <a:cs typeface="Calibri"/>
                <a:sym typeface="Calibri"/>
              </a:rPr>
              <a:t>reversibili</a:t>
            </a:r>
            <a:r>
              <a:rPr lang="en-US" sz="2800" b="1" i="1" dirty="0">
                <a:solidFill>
                  <a:schemeClr val="dk1"/>
                </a:solidFill>
                <a:latin typeface="Calibri"/>
                <a:ea typeface="Calibri"/>
                <a:cs typeface="Calibri"/>
                <a:sym typeface="Calibri"/>
              </a:rPr>
              <a:t> o  </a:t>
            </a:r>
            <a:r>
              <a:rPr lang="en-US" sz="2800" b="1" i="1" dirty="0" err="1">
                <a:solidFill>
                  <a:schemeClr val="dk1"/>
                </a:solidFill>
                <a:latin typeface="Calibri"/>
                <a:ea typeface="Calibri"/>
                <a:cs typeface="Calibri"/>
                <a:sym typeface="Calibri"/>
              </a:rPr>
              <a:t>irreversibili</a:t>
            </a:r>
            <a:r>
              <a:rPr lang="en-US" sz="2800" b="1" i="1" dirty="0">
                <a:solidFill>
                  <a:schemeClr val="dk1"/>
                </a:solidFill>
                <a:latin typeface="Calibri"/>
                <a:ea typeface="Calibri"/>
                <a:cs typeface="Calibri"/>
                <a:sym typeface="Calibri"/>
              </a:rPr>
              <a:t> dei normali processi </a:t>
            </a:r>
            <a:r>
              <a:rPr lang="en-US" sz="2800" b="1" i="1" dirty="0" err="1">
                <a:solidFill>
                  <a:schemeClr val="dk1"/>
                </a:solidFill>
                <a:latin typeface="Calibri"/>
                <a:ea typeface="Calibri"/>
                <a:cs typeface="Calibri"/>
                <a:sym typeface="Calibri"/>
              </a:rPr>
              <a:t>fisiologici</a:t>
            </a:r>
            <a:r>
              <a:rPr lang="en-US" sz="2800" b="1" i="1" dirty="0">
                <a:solidFill>
                  <a:schemeClr val="dk1"/>
                </a:solidFill>
                <a:latin typeface="Calibri"/>
                <a:ea typeface="Calibri"/>
                <a:cs typeface="Calibri"/>
                <a:sym typeface="Calibri"/>
              </a:rPr>
              <a:t>.</a:t>
            </a:r>
            <a:endParaRPr sz="2800" dirty="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None/>
            </a:pPr>
            <a:r>
              <a:rPr lang="en-US" sz="2800" dirty="0">
                <a:solidFill>
                  <a:schemeClr val="dk1"/>
                </a:solidFill>
                <a:latin typeface="Calibri"/>
                <a:ea typeface="Calibri"/>
                <a:cs typeface="Calibri"/>
                <a:sym typeface="Calibri"/>
              </a:rPr>
              <a:t>La </a:t>
            </a:r>
            <a:r>
              <a:rPr lang="en-US" sz="2800" dirty="0" err="1">
                <a:solidFill>
                  <a:schemeClr val="dk1"/>
                </a:solidFill>
                <a:latin typeface="Calibri"/>
                <a:ea typeface="Calibri"/>
                <a:cs typeface="Calibri"/>
                <a:sym typeface="Calibri"/>
              </a:rPr>
              <a:t>tossicità</a:t>
            </a:r>
            <a:r>
              <a:rPr lang="en-US" sz="2800" dirty="0">
                <a:solidFill>
                  <a:schemeClr val="dk1"/>
                </a:solidFill>
                <a:latin typeface="Calibri"/>
                <a:ea typeface="Calibri"/>
                <a:cs typeface="Calibri"/>
                <a:sym typeface="Calibri"/>
              </a:rPr>
              <a:t> di un </a:t>
            </a:r>
            <a:r>
              <a:rPr lang="en-US" sz="2800" dirty="0" err="1">
                <a:solidFill>
                  <a:schemeClr val="dk1"/>
                </a:solidFill>
                <a:latin typeface="Calibri"/>
                <a:ea typeface="Calibri"/>
                <a:cs typeface="Calibri"/>
                <a:sym typeface="Calibri"/>
              </a:rPr>
              <a:t>agente</a:t>
            </a:r>
            <a:r>
              <a:rPr lang="en-US" sz="2800" dirty="0">
                <a:solidFill>
                  <a:schemeClr val="dk1"/>
                </a:solidFill>
                <a:latin typeface="Calibri"/>
                <a:ea typeface="Calibri"/>
                <a:cs typeface="Calibri"/>
                <a:sym typeface="Calibri"/>
              </a:rPr>
              <a:t> chimico si </a:t>
            </a:r>
            <a:r>
              <a:rPr lang="en-US" sz="2800" dirty="0" err="1">
                <a:solidFill>
                  <a:schemeClr val="dk1"/>
                </a:solidFill>
                <a:latin typeface="Calibri"/>
                <a:ea typeface="Calibri"/>
                <a:cs typeface="Calibri"/>
                <a:sym typeface="Calibri"/>
              </a:rPr>
              <a:t>esplica</a:t>
            </a:r>
            <a:r>
              <a:rPr lang="en-US" sz="2800" dirty="0">
                <a:solidFill>
                  <a:schemeClr val="dk1"/>
                </a:solidFill>
                <a:latin typeface="Calibri"/>
                <a:ea typeface="Calibri"/>
                <a:cs typeface="Calibri"/>
                <a:sym typeface="Calibri"/>
              </a:rPr>
              <a:t>:</a:t>
            </a:r>
            <a:endParaRPr sz="2800" dirty="0">
              <a:solidFill>
                <a:schemeClr val="dk1"/>
              </a:solidFill>
              <a:latin typeface="Calibri"/>
              <a:ea typeface="Calibri"/>
              <a:cs typeface="Calibri"/>
              <a:sym typeface="Calibri"/>
            </a:endParaRPr>
          </a:p>
          <a:p>
            <a:pPr marL="291465" marR="0" lvl="0" indent="-279400" algn="l" rtl="0">
              <a:lnSpc>
                <a:spcPct val="119642"/>
              </a:lnSpc>
              <a:spcBef>
                <a:spcPts val="25"/>
              </a:spcBef>
              <a:spcAft>
                <a:spcPts val="0"/>
              </a:spcAft>
              <a:buClr>
                <a:schemeClr val="dk1"/>
              </a:buClr>
              <a:buSzPts val="2800"/>
              <a:buFont typeface="Arial"/>
              <a:buChar char="♦"/>
            </a:pPr>
            <a:r>
              <a:rPr lang="en-US" sz="2800" dirty="0">
                <a:solidFill>
                  <a:schemeClr val="dk1"/>
                </a:solidFill>
                <a:latin typeface="Calibri"/>
                <a:ea typeface="Calibri"/>
                <a:cs typeface="Calibri"/>
                <a:sym typeface="Calibri"/>
              </a:rPr>
              <a:t>a seguito di </a:t>
            </a:r>
            <a:r>
              <a:rPr lang="en-US" sz="2800" b="1" i="1" dirty="0">
                <a:solidFill>
                  <a:srgbClr val="FF0000"/>
                </a:solidFill>
                <a:latin typeface="Calibri"/>
                <a:ea typeface="Calibri"/>
                <a:cs typeface="Calibri"/>
                <a:sym typeface="Calibri"/>
              </a:rPr>
              <a:t>assorbimento </a:t>
            </a:r>
            <a:r>
              <a:rPr lang="en-US" sz="2800" b="1" i="1" dirty="0" err="1">
                <a:solidFill>
                  <a:srgbClr val="FF0000"/>
                </a:solidFill>
                <a:latin typeface="Calibri"/>
                <a:ea typeface="Calibri"/>
                <a:cs typeface="Calibri"/>
                <a:sym typeface="Calibri"/>
              </a:rPr>
              <a:t>successivo</a:t>
            </a:r>
            <a:endParaRPr sz="2800" dirty="0">
              <a:solidFill>
                <a:schemeClr val="dk1"/>
              </a:solidFill>
              <a:latin typeface="Calibri"/>
              <a:ea typeface="Calibri"/>
              <a:cs typeface="Calibri"/>
              <a:sym typeface="Calibri"/>
            </a:endParaRPr>
          </a:p>
          <a:p>
            <a:pPr marL="12700" marR="5080" lvl="0" indent="0" algn="l" rtl="0">
              <a:lnSpc>
                <a:spcPct val="120000"/>
              </a:lnSpc>
              <a:spcBef>
                <a:spcPts val="100"/>
              </a:spcBef>
              <a:spcAft>
                <a:spcPts val="0"/>
              </a:spcAft>
              <a:buNone/>
            </a:pPr>
            <a:r>
              <a:rPr lang="en-US" sz="2800" b="1" i="1" dirty="0" err="1">
                <a:solidFill>
                  <a:srgbClr val="FF0000"/>
                </a:solidFill>
                <a:latin typeface="Calibri"/>
                <a:ea typeface="Calibri"/>
                <a:cs typeface="Calibri"/>
                <a:sym typeface="Calibri"/>
              </a:rPr>
              <a:t>all’esposizione</a:t>
            </a:r>
            <a:r>
              <a:rPr lang="en-US" sz="2800" b="1" i="1" dirty="0">
                <a:solidFill>
                  <a:srgbClr val="FF0000"/>
                </a:solidFill>
                <a:latin typeface="Calibri"/>
                <a:ea typeface="Calibri"/>
                <a:cs typeface="Calibri"/>
                <a:sym typeface="Calibri"/>
              </a:rPr>
              <a:t> </a:t>
            </a:r>
            <a:r>
              <a:rPr lang="en-US" sz="2800" dirty="0">
                <a:solidFill>
                  <a:schemeClr val="dk1"/>
                </a:solidFill>
                <a:latin typeface="Calibri"/>
                <a:ea typeface="Calibri"/>
                <a:cs typeface="Calibri"/>
                <a:sym typeface="Calibri"/>
              </a:rPr>
              <a:t>(</a:t>
            </a:r>
            <a:r>
              <a:rPr lang="en-US" sz="2800" dirty="0" err="1">
                <a:solidFill>
                  <a:schemeClr val="dk1"/>
                </a:solidFill>
                <a:latin typeface="Calibri"/>
                <a:ea typeface="Calibri"/>
                <a:cs typeface="Calibri"/>
                <a:sym typeface="Calibri"/>
              </a:rPr>
              <a:t>inalazione</a:t>
            </a:r>
            <a:r>
              <a:rPr lang="en-US" sz="2800" dirty="0">
                <a:solidFill>
                  <a:schemeClr val="dk1"/>
                </a:solidFill>
                <a:latin typeface="Calibri"/>
                <a:ea typeface="Calibri"/>
                <a:cs typeface="Calibri"/>
                <a:sym typeface="Calibri"/>
              </a:rPr>
              <a:t>, contatto, </a:t>
            </a:r>
            <a:r>
              <a:rPr lang="en-US" sz="2800" dirty="0" err="1">
                <a:solidFill>
                  <a:schemeClr val="dk1"/>
                </a:solidFill>
                <a:latin typeface="Calibri"/>
                <a:ea typeface="Calibri"/>
                <a:cs typeface="Calibri"/>
                <a:sym typeface="Calibri"/>
              </a:rPr>
              <a:t>ingestione</a:t>
            </a:r>
            <a:r>
              <a:rPr lang="en-US" sz="2800" dirty="0">
                <a:solidFill>
                  <a:schemeClr val="dk1"/>
                </a:solidFill>
                <a:latin typeface="Calibri"/>
                <a:ea typeface="Calibri"/>
                <a:cs typeface="Calibri"/>
                <a:sym typeface="Calibri"/>
              </a:rPr>
              <a:t>),  mediante il </a:t>
            </a:r>
            <a:r>
              <a:rPr lang="en-US" sz="2800" dirty="0" err="1">
                <a:solidFill>
                  <a:schemeClr val="dk1"/>
                </a:solidFill>
                <a:latin typeface="Calibri"/>
                <a:ea typeface="Calibri"/>
                <a:cs typeface="Calibri"/>
                <a:sym typeface="Calibri"/>
              </a:rPr>
              <a:t>superamento</a:t>
            </a:r>
            <a:r>
              <a:rPr lang="en-US" sz="2800" dirty="0">
                <a:solidFill>
                  <a:schemeClr val="dk1"/>
                </a:solidFill>
                <a:latin typeface="Calibri"/>
                <a:ea typeface="Calibri"/>
                <a:cs typeface="Calibri"/>
                <a:sym typeface="Calibri"/>
              </a:rPr>
              <a:t> delle </a:t>
            </a:r>
            <a:r>
              <a:rPr lang="en-US" sz="2800" dirty="0" err="1">
                <a:solidFill>
                  <a:schemeClr val="dk1"/>
                </a:solidFill>
                <a:latin typeface="Calibri"/>
                <a:ea typeface="Calibri"/>
                <a:cs typeface="Calibri"/>
                <a:sym typeface="Calibri"/>
              </a:rPr>
              <a:t>naturali</a:t>
            </a:r>
            <a:r>
              <a:rPr lang="en-US" sz="2800" dirty="0">
                <a:solidFill>
                  <a:schemeClr val="dk1"/>
                </a:solidFill>
                <a:latin typeface="Calibri"/>
                <a:ea typeface="Calibri"/>
                <a:cs typeface="Calibri"/>
                <a:sym typeface="Calibri"/>
              </a:rPr>
              <a:t> </a:t>
            </a:r>
            <a:r>
              <a:rPr lang="en-US" sz="2800" dirty="0" err="1">
                <a:solidFill>
                  <a:schemeClr val="dk1"/>
                </a:solidFill>
                <a:latin typeface="Calibri"/>
                <a:ea typeface="Calibri"/>
                <a:cs typeface="Calibri"/>
                <a:sym typeface="Calibri"/>
              </a:rPr>
              <a:t>barriere</a:t>
            </a:r>
            <a:r>
              <a:rPr lang="en-US" sz="2800" dirty="0">
                <a:solidFill>
                  <a:schemeClr val="dk1"/>
                </a:solidFill>
                <a:latin typeface="Calibri"/>
                <a:ea typeface="Calibri"/>
                <a:cs typeface="Calibri"/>
                <a:sym typeface="Calibri"/>
              </a:rPr>
              <a:t> ed il  </a:t>
            </a:r>
            <a:r>
              <a:rPr lang="en-US" sz="2800" dirty="0" err="1">
                <a:solidFill>
                  <a:schemeClr val="dk1"/>
                </a:solidFill>
                <a:latin typeface="Calibri"/>
                <a:ea typeface="Calibri"/>
                <a:cs typeface="Calibri"/>
                <a:sym typeface="Calibri"/>
              </a:rPr>
              <a:t>raggiungimento</a:t>
            </a:r>
            <a:r>
              <a:rPr lang="en-US" sz="2800" dirty="0">
                <a:solidFill>
                  <a:schemeClr val="dk1"/>
                </a:solidFill>
                <a:latin typeface="Calibri"/>
                <a:ea typeface="Calibri"/>
                <a:cs typeface="Calibri"/>
                <a:sym typeface="Calibri"/>
              </a:rPr>
              <a:t> degli organi </a:t>
            </a:r>
            <a:r>
              <a:rPr lang="en-US" sz="2800" dirty="0" err="1">
                <a:solidFill>
                  <a:schemeClr val="dk1"/>
                </a:solidFill>
                <a:latin typeface="Calibri"/>
                <a:ea typeface="Calibri"/>
                <a:cs typeface="Calibri"/>
                <a:sym typeface="Calibri"/>
              </a:rPr>
              <a:t>bersaglio</a:t>
            </a:r>
            <a:endParaRPr sz="2800" dirty="0">
              <a:solidFill>
                <a:schemeClr val="dk1"/>
              </a:solidFill>
              <a:latin typeface="Calibri"/>
              <a:ea typeface="Calibri"/>
              <a:cs typeface="Calibri"/>
              <a:sym typeface="Calibri"/>
            </a:endParaRPr>
          </a:p>
          <a:p>
            <a:pPr marL="12700" marR="0" lvl="0" indent="0" algn="l" rtl="0">
              <a:lnSpc>
                <a:spcPct val="116071"/>
              </a:lnSpc>
              <a:spcBef>
                <a:spcPts val="0"/>
              </a:spcBef>
              <a:spcAft>
                <a:spcPts val="0"/>
              </a:spcAft>
              <a:buNone/>
            </a:pPr>
            <a:r>
              <a:rPr lang="en-US" sz="2800" dirty="0" err="1">
                <a:solidFill>
                  <a:schemeClr val="dk1"/>
                </a:solidFill>
                <a:latin typeface="Calibri"/>
                <a:ea typeface="Calibri"/>
                <a:cs typeface="Calibri"/>
                <a:sym typeface="Calibri"/>
              </a:rPr>
              <a:t>dell’organismo</a:t>
            </a:r>
            <a:r>
              <a:rPr lang="en-US" sz="2800" dirty="0">
                <a:solidFill>
                  <a:schemeClr val="dk1"/>
                </a:solidFill>
                <a:latin typeface="Calibri"/>
                <a:ea typeface="Calibri"/>
                <a:cs typeface="Calibri"/>
                <a:sym typeface="Calibri"/>
              </a:rPr>
              <a:t>.</a:t>
            </a:r>
            <a:endParaRPr sz="2800" dirty="0">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296"/>
        <p:cNvGrpSpPr/>
        <p:nvPr/>
      </p:nvGrpSpPr>
      <p:grpSpPr>
        <a:xfrm>
          <a:off x="0" y="0"/>
          <a:ext cx="0" cy="0"/>
          <a:chOff x="0" y="0"/>
          <a:chExt cx="0" cy="0"/>
        </a:xfrm>
      </p:grpSpPr>
      <p:sp>
        <p:nvSpPr>
          <p:cNvPr id="297" name="Google Shape;297;p25"/>
          <p:cNvSpPr txBox="1"/>
          <p:nvPr/>
        </p:nvSpPr>
        <p:spPr>
          <a:xfrm>
            <a:off x="0" y="798194"/>
            <a:ext cx="9144000" cy="3880342"/>
          </a:xfrm>
          <a:prstGeom prst="rect">
            <a:avLst/>
          </a:prstGeom>
          <a:noFill/>
          <a:ln>
            <a:noFill/>
          </a:ln>
        </p:spPr>
        <p:txBody>
          <a:bodyPr spcFirstLastPara="1" wrap="square" lIns="0" tIns="27925" rIns="0" bIns="0" anchor="t" anchorCtr="0">
            <a:spAutoFit/>
          </a:bodyPr>
          <a:lstStyle/>
          <a:p>
            <a:pPr marL="12700" marR="5080" lvl="0" indent="-177800" algn="l" rtl="0">
              <a:lnSpc>
                <a:spcPct val="119285"/>
              </a:lnSpc>
              <a:spcBef>
                <a:spcPts val="0"/>
              </a:spcBef>
              <a:spcAft>
                <a:spcPts val="0"/>
              </a:spcAft>
              <a:buClr>
                <a:schemeClr val="dk1"/>
              </a:buClr>
              <a:buSzPts val="2800"/>
              <a:buFont typeface="Arial"/>
              <a:buChar char="♦"/>
            </a:pPr>
            <a:r>
              <a:rPr lang="en-US" sz="2800" dirty="0">
                <a:solidFill>
                  <a:schemeClr val="dk1"/>
                </a:solidFill>
                <a:latin typeface="Calibri"/>
                <a:ea typeface="Calibri"/>
                <a:cs typeface="Calibri"/>
                <a:sym typeface="Calibri"/>
              </a:rPr>
              <a:t>È </a:t>
            </a:r>
            <a:r>
              <a:rPr lang="en-US" sz="2800" b="1" dirty="0">
                <a:solidFill>
                  <a:srgbClr val="FF0000"/>
                </a:solidFill>
                <a:latin typeface="Calibri"/>
                <a:ea typeface="Calibri"/>
                <a:cs typeface="Calibri"/>
                <a:sym typeface="Calibri"/>
              </a:rPr>
              <a:t>in	</a:t>
            </a:r>
            <a:r>
              <a:rPr lang="en-US" sz="2800" b="1" i="1" dirty="0">
                <a:solidFill>
                  <a:srgbClr val="FF0000"/>
                </a:solidFill>
                <a:latin typeface="Calibri"/>
                <a:ea typeface="Calibri"/>
                <a:cs typeface="Calibri"/>
                <a:sym typeface="Calibri"/>
              </a:rPr>
              <a:t>funzione della dose </a:t>
            </a:r>
            <a:r>
              <a:rPr lang="en-US" sz="2800" b="1" i="1" dirty="0" err="1">
                <a:solidFill>
                  <a:srgbClr val="FF0000"/>
                </a:solidFill>
                <a:latin typeface="Calibri"/>
                <a:ea typeface="Calibri"/>
                <a:cs typeface="Calibri"/>
                <a:sym typeface="Calibri"/>
              </a:rPr>
              <a:t>assorbita</a:t>
            </a:r>
            <a:r>
              <a:rPr lang="en-US" sz="2800" b="1" i="1" dirty="0">
                <a:solidFill>
                  <a:srgbClr val="FF0000"/>
                </a:solidFill>
                <a:latin typeface="Calibri"/>
                <a:ea typeface="Calibri"/>
                <a:cs typeface="Calibri"/>
                <a:sym typeface="Calibri"/>
              </a:rPr>
              <a:t> </a:t>
            </a:r>
            <a:r>
              <a:rPr lang="en-US" sz="2800" dirty="0">
                <a:solidFill>
                  <a:schemeClr val="dk1"/>
                </a:solidFill>
                <a:latin typeface="Calibri"/>
                <a:ea typeface="Calibri"/>
                <a:cs typeface="Calibri"/>
                <a:sym typeface="Calibri"/>
              </a:rPr>
              <a:t>a cui </a:t>
            </a:r>
            <a:r>
              <a:rPr lang="en-US" sz="2800" dirty="0" err="1">
                <a:solidFill>
                  <a:schemeClr val="dk1"/>
                </a:solidFill>
                <a:latin typeface="Calibri"/>
                <a:ea typeface="Calibri"/>
                <a:cs typeface="Calibri"/>
                <a:sym typeface="Calibri"/>
              </a:rPr>
              <a:t>concorrono</a:t>
            </a:r>
            <a:r>
              <a:rPr lang="en-US" sz="2800" dirty="0">
                <a:solidFill>
                  <a:schemeClr val="dk1"/>
                </a:solidFill>
                <a:latin typeface="Calibri"/>
                <a:ea typeface="Calibri"/>
                <a:cs typeface="Calibri"/>
                <a:sym typeface="Calibri"/>
              </a:rPr>
              <a:t>  molti fattori:</a:t>
            </a:r>
            <a:endParaRPr sz="2800" dirty="0">
              <a:solidFill>
                <a:schemeClr val="dk1"/>
              </a:solidFill>
              <a:latin typeface="Calibri"/>
              <a:ea typeface="Calibri"/>
              <a:cs typeface="Calibri"/>
              <a:sym typeface="Calibri"/>
            </a:endParaRPr>
          </a:p>
          <a:p>
            <a:pPr marL="469900" marR="525145" lvl="0" indent="-457833" algn="l" rtl="0">
              <a:lnSpc>
                <a:spcPct val="120000"/>
              </a:lnSpc>
              <a:spcBef>
                <a:spcPts val="0"/>
              </a:spcBef>
              <a:spcAft>
                <a:spcPts val="0"/>
              </a:spcAft>
              <a:buClr>
                <a:schemeClr val="dk1"/>
              </a:buClr>
              <a:buSzPts val="2800"/>
              <a:buFont typeface="Calibri"/>
              <a:buChar char="-"/>
            </a:pPr>
            <a:r>
              <a:rPr lang="en-US" sz="2800" dirty="0">
                <a:solidFill>
                  <a:schemeClr val="dk1"/>
                </a:solidFill>
                <a:latin typeface="Calibri"/>
                <a:ea typeface="Calibri"/>
                <a:cs typeface="Calibri"/>
                <a:sym typeface="Calibri"/>
              </a:rPr>
              <a:t>concentrazione </a:t>
            </a:r>
            <a:r>
              <a:rPr lang="en-US" sz="2800" dirty="0" err="1">
                <a:solidFill>
                  <a:schemeClr val="dk1"/>
                </a:solidFill>
                <a:latin typeface="Calibri"/>
                <a:ea typeface="Calibri"/>
                <a:cs typeface="Calibri"/>
                <a:sym typeface="Calibri"/>
              </a:rPr>
              <a:t>dell’agente</a:t>
            </a:r>
            <a:r>
              <a:rPr lang="en-US" sz="2800" dirty="0">
                <a:solidFill>
                  <a:schemeClr val="dk1"/>
                </a:solidFill>
                <a:latin typeface="Calibri"/>
                <a:ea typeface="Calibri"/>
                <a:cs typeface="Calibri"/>
                <a:sym typeface="Calibri"/>
              </a:rPr>
              <a:t> </a:t>
            </a:r>
            <a:r>
              <a:rPr lang="en-US" sz="2800" dirty="0" err="1">
                <a:solidFill>
                  <a:schemeClr val="dk1"/>
                </a:solidFill>
                <a:latin typeface="Calibri"/>
                <a:ea typeface="Calibri"/>
                <a:cs typeface="Calibri"/>
                <a:sym typeface="Calibri"/>
              </a:rPr>
              <a:t>nell’ambiente</a:t>
            </a:r>
            <a:r>
              <a:rPr lang="en-US" sz="2800" dirty="0">
                <a:solidFill>
                  <a:schemeClr val="dk1"/>
                </a:solidFill>
                <a:latin typeface="Calibri"/>
                <a:ea typeface="Calibri"/>
                <a:cs typeface="Calibri"/>
                <a:sym typeface="Calibri"/>
              </a:rPr>
              <a:t> (se  </a:t>
            </a:r>
            <a:r>
              <a:rPr lang="en-US" sz="2800" dirty="0" err="1">
                <a:solidFill>
                  <a:schemeClr val="dk1"/>
                </a:solidFill>
                <a:latin typeface="Calibri"/>
                <a:ea typeface="Calibri"/>
                <a:cs typeface="Calibri"/>
                <a:sym typeface="Calibri"/>
              </a:rPr>
              <a:t>aerodisperso</a:t>
            </a:r>
            <a:r>
              <a:rPr lang="en-US" sz="2800" dirty="0">
                <a:solidFill>
                  <a:schemeClr val="dk1"/>
                </a:solidFill>
                <a:latin typeface="Calibri"/>
                <a:ea typeface="Calibri"/>
                <a:cs typeface="Calibri"/>
                <a:sym typeface="Calibri"/>
              </a:rPr>
              <a:t>)</a:t>
            </a:r>
            <a:endParaRPr sz="2800" dirty="0">
              <a:solidFill>
                <a:schemeClr val="dk1"/>
              </a:solidFill>
              <a:latin typeface="Calibri"/>
              <a:ea typeface="Calibri"/>
              <a:cs typeface="Calibri"/>
              <a:sym typeface="Calibri"/>
            </a:endParaRPr>
          </a:p>
          <a:p>
            <a:pPr marL="469900" marR="0" lvl="0" indent="-457833" algn="l" rtl="0">
              <a:lnSpc>
                <a:spcPct val="116071"/>
              </a:lnSpc>
              <a:spcBef>
                <a:spcPts val="0"/>
              </a:spcBef>
              <a:spcAft>
                <a:spcPts val="0"/>
              </a:spcAft>
              <a:buClr>
                <a:schemeClr val="dk1"/>
              </a:buClr>
              <a:buSzPts val="2800"/>
              <a:buFont typeface="Calibri"/>
              <a:buChar char="-"/>
            </a:pPr>
            <a:r>
              <a:rPr lang="en-US" sz="2800" dirty="0">
                <a:solidFill>
                  <a:schemeClr val="dk1"/>
                </a:solidFill>
                <a:latin typeface="Calibri"/>
                <a:ea typeface="Calibri"/>
                <a:cs typeface="Calibri"/>
                <a:sym typeface="Calibri"/>
              </a:rPr>
              <a:t>temperatura e </a:t>
            </a:r>
            <a:r>
              <a:rPr lang="en-US" sz="2800" dirty="0" err="1">
                <a:solidFill>
                  <a:schemeClr val="dk1"/>
                </a:solidFill>
                <a:latin typeface="Calibri"/>
                <a:ea typeface="Calibri"/>
                <a:cs typeface="Calibri"/>
                <a:sym typeface="Calibri"/>
              </a:rPr>
              <a:t>umidità</a:t>
            </a:r>
            <a:r>
              <a:rPr lang="en-US" sz="2800" dirty="0">
                <a:solidFill>
                  <a:schemeClr val="dk1"/>
                </a:solidFill>
                <a:latin typeface="Calibri"/>
                <a:ea typeface="Calibri"/>
                <a:cs typeface="Calibri"/>
                <a:sym typeface="Calibri"/>
              </a:rPr>
              <a:t> </a:t>
            </a:r>
            <a:r>
              <a:rPr lang="en-US" sz="2800" dirty="0" err="1">
                <a:solidFill>
                  <a:schemeClr val="dk1"/>
                </a:solidFill>
                <a:latin typeface="Calibri"/>
                <a:ea typeface="Calibri"/>
                <a:cs typeface="Calibri"/>
                <a:sym typeface="Calibri"/>
              </a:rPr>
              <a:t>ambientale</a:t>
            </a:r>
            <a:endParaRPr sz="2800" dirty="0">
              <a:solidFill>
                <a:schemeClr val="dk1"/>
              </a:solidFill>
              <a:latin typeface="Calibri"/>
              <a:ea typeface="Calibri"/>
              <a:cs typeface="Calibri"/>
              <a:sym typeface="Calibri"/>
            </a:endParaRPr>
          </a:p>
          <a:p>
            <a:pPr marL="469900" marR="0" lvl="0" indent="-457833" algn="l" rtl="0">
              <a:lnSpc>
                <a:spcPct val="100000"/>
              </a:lnSpc>
              <a:spcBef>
                <a:spcPts val="0"/>
              </a:spcBef>
              <a:spcAft>
                <a:spcPts val="0"/>
              </a:spcAft>
              <a:buClr>
                <a:schemeClr val="dk1"/>
              </a:buClr>
              <a:buSzPts val="2800"/>
              <a:buFont typeface="Calibri"/>
              <a:buChar char="-"/>
            </a:pPr>
            <a:r>
              <a:rPr lang="en-US" sz="2800" dirty="0">
                <a:solidFill>
                  <a:schemeClr val="dk1"/>
                </a:solidFill>
                <a:latin typeface="Calibri"/>
                <a:ea typeface="Calibri"/>
                <a:cs typeface="Calibri"/>
                <a:sym typeface="Calibri"/>
              </a:rPr>
              <a:t>stato </a:t>
            </a:r>
            <a:r>
              <a:rPr lang="en-US" sz="2800" dirty="0" err="1">
                <a:solidFill>
                  <a:schemeClr val="dk1"/>
                </a:solidFill>
                <a:latin typeface="Calibri"/>
                <a:ea typeface="Calibri"/>
                <a:cs typeface="Calibri"/>
                <a:sym typeface="Calibri"/>
              </a:rPr>
              <a:t>fisico</a:t>
            </a:r>
            <a:r>
              <a:rPr lang="en-US" sz="2800" dirty="0">
                <a:solidFill>
                  <a:schemeClr val="dk1"/>
                </a:solidFill>
                <a:latin typeface="Calibri"/>
                <a:ea typeface="Calibri"/>
                <a:cs typeface="Calibri"/>
                <a:sym typeface="Calibri"/>
              </a:rPr>
              <a:t> (solido, liquido, gassoso)</a:t>
            </a:r>
            <a:endParaRPr sz="2800" dirty="0">
              <a:solidFill>
                <a:schemeClr val="dk1"/>
              </a:solidFill>
              <a:latin typeface="Calibri"/>
              <a:ea typeface="Calibri"/>
              <a:cs typeface="Calibri"/>
              <a:sym typeface="Calibri"/>
            </a:endParaRPr>
          </a:p>
          <a:p>
            <a:pPr marL="469900" marR="0" lvl="0" indent="-457833" algn="l" rtl="0">
              <a:lnSpc>
                <a:spcPct val="100000"/>
              </a:lnSpc>
              <a:spcBef>
                <a:spcPts val="5"/>
              </a:spcBef>
              <a:spcAft>
                <a:spcPts val="0"/>
              </a:spcAft>
              <a:buClr>
                <a:schemeClr val="dk1"/>
              </a:buClr>
              <a:buSzPts val="2800"/>
              <a:buFont typeface="Calibri"/>
              <a:buChar char="-"/>
            </a:pPr>
            <a:r>
              <a:rPr lang="en-US" sz="2800" dirty="0" err="1">
                <a:solidFill>
                  <a:schemeClr val="dk1"/>
                </a:solidFill>
                <a:latin typeface="Calibri"/>
                <a:ea typeface="Calibri"/>
                <a:cs typeface="Calibri"/>
                <a:sym typeface="Calibri"/>
              </a:rPr>
              <a:t>volatilità</a:t>
            </a:r>
            <a:r>
              <a:rPr lang="en-US" sz="2800" dirty="0">
                <a:solidFill>
                  <a:schemeClr val="dk1"/>
                </a:solidFill>
                <a:latin typeface="Calibri"/>
                <a:ea typeface="Calibri"/>
                <a:cs typeface="Calibri"/>
                <a:sym typeface="Calibri"/>
              </a:rPr>
              <a:t> (se liquido) o </a:t>
            </a:r>
            <a:r>
              <a:rPr lang="en-US" sz="2800" dirty="0" err="1">
                <a:solidFill>
                  <a:schemeClr val="dk1"/>
                </a:solidFill>
                <a:latin typeface="Calibri"/>
                <a:ea typeface="Calibri"/>
                <a:cs typeface="Calibri"/>
                <a:sym typeface="Calibri"/>
              </a:rPr>
              <a:t>granulometria</a:t>
            </a:r>
            <a:r>
              <a:rPr lang="en-US" sz="2800" dirty="0">
                <a:solidFill>
                  <a:schemeClr val="dk1"/>
                </a:solidFill>
                <a:latin typeface="Calibri"/>
                <a:ea typeface="Calibri"/>
                <a:cs typeface="Calibri"/>
                <a:sym typeface="Calibri"/>
              </a:rPr>
              <a:t> (se solido)</a:t>
            </a:r>
            <a:endParaRPr sz="2800" dirty="0">
              <a:solidFill>
                <a:schemeClr val="dk1"/>
              </a:solidFill>
              <a:latin typeface="Calibri"/>
              <a:ea typeface="Calibri"/>
              <a:cs typeface="Calibri"/>
              <a:sym typeface="Calibri"/>
            </a:endParaRPr>
          </a:p>
          <a:p>
            <a:pPr marL="469900" marR="0" lvl="0" indent="-457833" algn="l" rtl="0">
              <a:lnSpc>
                <a:spcPct val="100000"/>
              </a:lnSpc>
              <a:spcBef>
                <a:spcPts val="0"/>
              </a:spcBef>
              <a:spcAft>
                <a:spcPts val="0"/>
              </a:spcAft>
              <a:buClr>
                <a:schemeClr val="dk1"/>
              </a:buClr>
              <a:buSzPts val="2800"/>
              <a:buFont typeface="Calibri"/>
              <a:buChar char="-"/>
            </a:pPr>
            <a:r>
              <a:rPr lang="en-US" sz="2800" dirty="0">
                <a:solidFill>
                  <a:schemeClr val="dk1"/>
                </a:solidFill>
                <a:latin typeface="Calibri"/>
                <a:ea typeface="Calibri"/>
                <a:cs typeface="Calibri"/>
                <a:sym typeface="Calibri"/>
              </a:rPr>
              <a:t>uso di Dpi.</a:t>
            </a:r>
            <a:endParaRPr sz="2800" dirty="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0B845D7-579A-7DFA-04E6-0FBC0C3419B5}"/>
              </a:ext>
            </a:extLst>
          </p:cNvPr>
          <p:cNvSpPr txBox="1"/>
          <p:nvPr/>
        </p:nvSpPr>
        <p:spPr>
          <a:xfrm>
            <a:off x="0" y="0"/>
            <a:ext cx="9144000" cy="456535"/>
          </a:xfrm>
          <a:prstGeom prst="rect">
            <a:avLst/>
          </a:prstGeom>
          <a:noFill/>
        </p:spPr>
        <p:txBody>
          <a:bodyPr wrap="square">
            <a:spAutoFit/>
          </a:bodyPr>
          <a:lstStyle/>
          <a:p>
            <a:pPr>
              <a:lnSpc>
                <a:spcPct val="150000"/>
              </a:lnSpc>
            </a:pPr>
            <a:r>
              <a:rPr lang="it-IT" sz="1800" dirty="0">
                <a:latin typeface="Times New Roman" panose="02020603050405020304" pitchFamily="18" charset="0"/>
                <a:cs typeface="Times New Roman" panose="02020603050405020304" pitchFamily="18" charset="0"/>
              </a:rPr>
              <a:t>Spesso, e non solo gli studenti, in certi giorni non hanno la testa per stare in laboratorio.</a:t>
            </a:r>
          </a:p>
        </p:txBody>
      </p:sp>
      <p:pic>
        <p:nvPicPr>
          <p:cNvPr id="5" name="Immagine 4">
            <a:extLst>
              <a:ext uri="{FF2B5EF4-FFF2-40B4-BE49-F238E27FC236}">
                <a16:creationId xmlns:a16="http://schemas.microsoft.com/office/drawing/2014/main" id="{C49D8E41-13AB-796A-7B42-57D6D7298E47}"/>
              </a:ext>
            </a:extLst>
          </p:cNvPr>
          <p:cNvPicPr>
            <a:picLocks noChangeAspect="1"/>
          </p:cNvPicPr>
          <p:nvPr/>
        </p:nvPicPr>
        <p:blipFill>
          <a:blip r:embed="rId2"/>
          <a:stretch>
            <a:fillRect/>
          </a:stretch>
        </p:blipFill>
        <p:spPr>
          <a:xfrm>
            <a:off x="0" y="3684262"/>
            <a:ext cx="4699000" cy="3173737"/>
          </a:xfrm>
          <a:prstGeom prst="rect">
            <a:avLst/>
          </a:prstGeom>
        </p:spPr>
      </p:pic>
      <p:cxnSp>
        <p:nvCxnSpPr>
          <p:cNvPr id="7" name="Connettore 2 6">
            <a:extLst>
              <a:ext uri="{FF2B5EF4-FFF2-40B4-BE49-F238E27FC236}">
                <a16:creationId xmlns:a16="http://schemas.microsoft.com/office/drawing/2014/main" id="{1AD162D6-E432-D3B6-1C3C-4AAAE9708D06}"/>
              </a:ext>
            </a:extLst>
          </p:cNvPr>
          <p:cNvCxnSpPr>
            <a:cxnSpLocks/>
          </p:cNvCxnSpPr>
          <p:nvPr/>
        </p:nvCxnSpPr>
        <p:spPr>
          <a:xfrm flipH="1">
            <a:off x="432816" y="6110224"/>
            <a:ext cx="987552" cy="0"/>
          </a:xfrm>
          <a:prstGeom prst="straightConnector1">
            <a:avLst/>
          </a:prstGeom>
          <a:ln w="38100">
            <a:solidFill>
              <a:srgbClr val="F549BC"/>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ttore 2 8">
            <a:extLst>
              <a:ext uri="{FF2B5EF4-FFF2-40B4-BE49-F238E27FC236}">
                <a16:creationId xmlns:a16="http://schemas.microsoft.com/office/drawing/2014/main" id="{77484A94-BD0D-E785-1F8F-A1A919BC9FF3}"/>
              </a:ext>
            </a:extLst>
          </p:cNvPr>
          <p:cNvCxnSpPr>
            <a:cxnSpLocks/>
          </p:cNvCxnSpPr>
          <p:nvPr/>
        </p:nvCxnSpPr>
        <p:spPr>
          <a:xfrm flipH="1">
            <a:off x="4078224" y="5556504"/>
            <a:ext cx="987552" cy="0"/>
          </a:xfrm>
          <a:prstGeom prst="straightConnector1">
            <a:avLst/>
          </a:prstGeom>
          <a:ln w="38100">
            <a:solidFill>
              <a:srgbClr val="F549BC"/>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ttore 2 9">
            <a:extLst>
              <a:ext uri="{FF2B5EF4-FFF2-40B4-BE49-F238E27FC236}">
                <a16:creationId xmlns:a16="http://schemas.microsoft.com/office/drawing/2014/main" id="{2E0B9FB5-1560-5391-16D7-4781DF3913EF}"/>
              </a:ext>
            </a:extLst>
          </p:cNvPr>
          <p:cNvCxnSpPr>
            <a:cxnSpLocks/>
          </p:cNvCxnSpPr>
          <p:nvPr/>
        </p:nvCxnSpPr>
        <p:spPr>
          <a:xfrm>
            <a:off x="3026664" y="5099304"/>
            <a:ext cx="463296" cy="0"/>
          </a:xfrm>
          <a:prstGeom prst="straightConnector1">
            <a:avLst/>
          </a:prstGeom>
          <a:ln w="38100">
            <a:solidFill>
              <a:srgbClr val="F549BC"/>
            </a:solidFill>
            <a:tailEnd type="triangle"/>
          </a:ln>
        </p:spPr>
        <p:style>
          <a:lnRef idx="1">
            <a:schemeClr val="accent1"/>
          </a:lnRef>
          <a:fillRef idx="0">
            <a:schemeClr val="accent1"/>
          </a:fillRef>
          <a:effectRef idx="0">
            <a:schemeClr val="accent1"/>
          </a:effectRef>
          <a:fontRef idx="minor">
            <a:schemeClr val="tx1"/>
          </a:fontRef>
        </p:style>
      </p:cxnSp>
      <p:sp>
        <p:nvSpPr>
          <p:cNvPr id="12" name="CasellaDiTesto 11">
            <a:extLst>
              <a:ext uri="{FF2B5EF4-FFF2-40B4-BE49-F238E27FC236}">
                <a16:creationId xmlns:a16="http://schemas.microsoft.com/office/drawing/2014/main" id="{66DBDC39-A762-D979-90FF-C1B787AA786B}"/>
              </a:ext>
            </a:extLst>
          </p:cNvPr>
          <p:cNvSpPr txBox="1"/>
          <p:nvPr/>
        </p:nvSpPr>
        <p:spPr>
          <a:xfrm>
            <a:off x="0" y="456535"/>
            <a:ext cx="9144000" cy="2535566"/>
          </a:xfrm>
          <a:prstGeom prst="rect">
            <a:avLst/>
          </a:prstGeom>
          <a:noFill/>
        </p:spPr>
        <p:txBody>
          <a:bodyPr wrap="square">
            <a:spAutoFit/>
          </a:bodyPr>
          <a:lstStyle/>
          <a:p>
            <a:pPr>
              <a:lnSpc>
                <a:spcPct val="150000"/>
              </a:lnSpc>
            </a:pPr>
            <a:r>
              <a:rPr lang="it-IT" sz="1800" b="1" dirty="0">
                <a:solidFill>
                  <a:srgbClr val="FF0000"/>
                </a:solidFill>
                <a:latin typeface="Times New Roman" panose="02020603050405020304" pitchFamily="18" charset="0"/>
                <a:cs typeface="Times New Roman" panose="02020603050405020304" pitchFamily="18" charset="0"/>
              </a:rPr>
              <a:t>Molto importante è l’abbigliamento:</a:t>
            </a:r>
          </a:p>
          <a:p>
            <a:pPr marL="285750" indent="-285750">
              <a:lnSpc>
                <a:spcPct val="150000"/>
              </a:lnSpc>
              <a:buFontTx/>
              <a:buChar char="-"/>
            </a:pPr>
            <a:r>
              <a:rPr lang="it-IT" sz="1800" b="1" dirty="0">
                <a:solidFill>
                  <a:srgbClr val="0070C0"/>
                </a:solidFill>
                <a:latin typeface="Times New Roman" panose="02020603050405020304" pitchFamily="18" charset="0"/>
                <a:cs typeface="Times New Roman" panose="02020603050405020304" pitchFamily="18" charset="0"/>
              </a:rPr>
              <a:t>Camice</a:t>
            </a:r>
          </a:p>
          <a:p>
            <a:pPr marL="285750" indent="-285750">
              <a:lnSpc>
                <a:spcPct val="150000"/>
              </a:lnSpc>
              <a:buFontTx/>
              <a:buChar char="-"/>
            </a:pPr>
            <a:r>
              <a:rPr lang="it-IT" sz="1800" b="1" dirty="0">
                <a:solidFill>
                  <a:srgbClr val="0070C0"/>
                </a:solidFill>
                <a:latin typeface="Times New Roman" panose="02020603050405020304" pitchFamily="18" charset="0"/>
                <a:cs typeface="Times New Roman" panose="02020603050405020304" pitchFamily="18" charset="0"/>
              </a:rPr>
              <a:t>Occhiali </a:t>
            </a:r>
          </a:p>
          <a:p>
            <a:pPr marL="285750" indent="-285750">
              <a:lnSpc>
                <a:spcPct val="150000"/>
              </a:lnSpc>
              <a:buFontTx/>
              <a:buChar char="-"/>
            </a:pPr>
            <a:r>
              <a:rPr lang="it-IT" sz="1800" b="1" dirty="0">
                <a:solidFill>
                  <a:srgbClr val="0070C0"/>
                </a:solidFill>
                <a:latin typeface="Times New Roman" panose="02020603050405020304" pitchFamily="18" charset="0"/>
                <a:cs typeface="Times New Roman" panose="02020603050405020304" pitchFamily="18" charset="0"/>
              </a:rPr>
              <a:t>Guanti</a:t>
            </a:r>
          </a:p>
          <a:p>
            <a:pPr marL="285750" indent="-285750">
              <a:lnSpc>
                <a:spcPct val="150000"/>
              </a:lnSpc>
              <a:buFontTx/>
              <a:buChar char="-"/>
            </a:pPr>
            <a:r>
              <a:rPr lang="it-IT" sz="1800" b="1" dirty="0">
                <a:solidFill>
                  <a:srgbClr val="0070C0"/>
                </a:solidFill>
                <a:latin typeface="Times New Roman" panose="02020603050405020304" pitchFamily="18" charset="0"/>
                <a:cs typeface="Times New Roman" panose="02020603050405020304" pitchFamily="18" charset="0"/>
              </a:rPr>
              <a:t>Abbigliamento comodo</a:t>
            </a:r>
          </a:p>
          <a:p>
            <a:pPr marL="285750" indent="-285750">
              <a:lnSpc>
                <a:spcPct val="150000"/>
              </a:lnSpc>
              <a:buFontTx/>
              <a:buChar char="-"/>
            </a:pPr>
            <a:r>
              <a:rPr lang="it-IT" sz="1800" b="1" dirty="0">
                <a:solidFill>
                  <a:srgbClr val="0070C0"/>
                </a:solidFill>
                <a:latin typeface="Times New Roman" panose="02020603050405020304" pitchFamily="18" charset="0"/>
                <a:cs typeface="Times New Roman" panose="02020603050405020304" pitchFamily="18" charset="0"/>
              </a:rPr>
              <a:t>Scarpe che non scivolano</a:t>
            </a:r>
          </a:p>
        </p:txBody>
      </p:sp>
    </p:spTree>
    <p:extLst>
      <p:ext uri="{BB962C8B-B14F-4D97-AF65-F5344CB8AC3E}">
        <p14:creationId xmlns:p14="http://schemas.microsoft.com/office/powerpoint/2010/main" val="2544869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Shape 301"/>
        <p:cNvGrpSpPr/>
        <p:nvPr/>
      </p:nvGrpSpPr>
      <p:grpSpPr>
        <a:xfrm>
          <a:off x="0" y="0"/>
          <a:ext cx="0" cy="0"/>
          <a:chOff x="0" y="0"/>
          <a:chExt cx="0" cy="0"/>
        </a:xfrm>
      </p:grpSpPr>
      <p:sp>
        <p:nvSpPr>
          <p:cNvPr id="2" name="CasellaDiTesto 1">
            <a:extLst>
              <a:ext uri="{FF2B5EF4-FFF2-40B4-BE49-F238E27FC236}">
                <a16:creationId xmlns:a16="http://schemas.microsoft.com/office/drawing/2014/main" id="{723563CA-7295-4F8C-FD49-996D811060AE}"/>
              </a:ext>
            </a:extLst>
          </p:cNvPr>
          <p:cNvSpPr txBox="1"/>
          <p:nvPr/>
        </p:nvSpPr>
        <p:spPr>
          <a:xfrm>
            <a:off x="-92167" y="0"/>
            <a:ext cx="9328334" cy="954107"/>
          </a:xfrm>
          <a:prstGeom prst="rect">
            <a:avLst/>
          </a:prstGeom>
          <a:noFill/>
        </p:spPr>
        <p:txBody>
          <a:bodyPr wrap="square" rtlCol="0">
            <a:spAutoFit/>
          </a:bodyPr>
          <a:lstStyle/>
          <a:p>
            <a:r>
              <a:rPr lang="it-IT" sz="2800" b="1" dirty="0">
                <a:solidFill>
                  <a:srgbClr val="0070C0"/>
                </a:solidFill>
                <a:latin typeface="Times New Roman" panose="02020603050405020304" pitchFamily="18" charset="0"/>
                <a:cs typeface="Times New Roman" panose="02020603050405020304" pitchFamily="18" charset="0"/>
              </a:rPr>
              <a:t>I DANNI DELLA SALUTE SONO CONSEGUENZA DELL’ESPOSIZIONE.</a:t>
            </a:r>
          </a:p>
        </p:txBody>
      </p:sp>
      <p:sp>
        <p:nvSpPr>
          <p:cNvPr id="3" name="CasellaDiTesto 2">
            <a:extLst>
              <a:ext uri="{FF2B5EF4-FFF2-40B4-BE49-F238E27FC236}">
                <a16:creationId xmlns:a16="http://schemas.microsoft.com/office/drawing/2014/main" id="{96254889-21FF-200B-0436-991512EDC7BC}"/>
              </a:ext>
            </a:extLst>
          </p:cNvPr>
          <p:cNvSpPr txBox="1"/>
          <p:nvPr/>
        </p:nvSpPr>
        <p:spPr>
          <a:xfrm>
            <a:off x="0" y="1346200"/>
            <a:ext cx="8926479" cy="3349956"/>
          </a:xfrm>
          <a:prstGeom prst="rect">
            <a:avLst/>
          </a:prstGeom>
          <a:noFill/>
        </p:spPr>
        <p:txBody>
          <a:bodyPr wrap="square" rtlCol="0">
            <a:spAutoFit/>
          </a:bodyPr>
          <a:lstStyle/>
          <a:p>
            <a:pPr marR="40640" lvl="0" indent="0" algn="ctr" rtl="0">
              <a:lnSpc>
                <a:spcPct val="150000"/>
              </a:lnSpc>
              <a:spcAft>
                <a:spcPts val="0"/>
              </a:spcAft>
              <a:buNone/>
            </a:pPr>
            <a:r>
              <a:rPr lang="it-IT" sz="2400" b="1" dirty="0">
                <a:solidFill>
                  <a:srgbClr val="7030A0"/>
                </a:solidFill>
                <a:latin typeface="Times New Roman" panose="02020603050405020304" pitchFamily="18" charset="0"/>
                <a:ea typeface="Calibri"/>
                <a:cs typeface="Times New Roman" panose="02020603050405020304" pitchFamily="18" charset="0"/>
                <a:sym typeface="Calibri"/>
              </a:rPr>
              <a:t>ESPOSIZIONE</a:t>
            </a:r>
          </a:p>
          <a:p>
            <a:pPr marR="40640" lvl="0" indent="0" algn="ctr" rtl="0">
              <a:lnSpc>
                <a:spcPct val="150000"/>
              </a:lnSpc>
              <a:spcAft>
                <a:spcPts val="0"/>
              </a:spcAft>
              <a:buNone/>
            </a:pPr>
            <a:r>
              <a:rPr lang="it-IT" sz="2400" dirty="0">
                <a:solidFill>
                  <a:schemeClr val="dk1"/>
                </a:solidFill>
                <a:latin typeface="Times New Roman" panose="02020603050405020304" pitchFamily="18" charset="0"/>
                <a:ea typeface="Calibri"/>
                <a:cs typeface="Times New Roman" panose="02020603050405020304" pitchFamily="18" charset="0"/>
                <a:sym typeface="Calibri"/>
              </a:rPr>
              <a:t>è quella situazione in  cui sussiste la possibilità che agenti  chimici pericolosi </a:t>
            </a:r>
            <a:r>
              <a:rPr lang="it-IT" sz="2400" b="1" i="1" dirty="0">
                <a:solidFill>
                  <a:schemeClr val="dk1"/>
                </a:solidFill>
                <a:latin typeface="Times New Roman" panose="02020603050405020304" pitchFamily="18" charset="0"/>
                <a:ea typeface="Calibri"/>
                <a:cs typeface="Times New Roman" panose="02020603050405020304" pitchFamily="18" charset="0"/>
                <a:sym typeface="Calibri"/>
              </a:rPr>
              <a:t>vengano in</a:t>
            </a:r>
            <a:endParaRPr lang="it-IT" sz="2400" dirty="0">
              <a:solidFill>
                <a:schemeClr val="dk1"/>
              </a:solidFill>
              <a:latin typeface="Times New Roman" panose="02020603050405020304" pitchFamily="18" charset="0"/>
              <a:ea typeface="Calibri"/>
              <a:cs typeface="Times New Roman" panose="02020603050405020304" pitchFamily="18" charset="0"/>
              <a:sym typeface="Calibri"/>
            </a:endParaRPr>
          </a:p>
          <a:p>
            <a:pPr marR="5080" lvl="0" indent="-3810" algn="ctr" rtl="0">
              <a:lnSpc>
                <a:spcPct val="150000"/>
              </a:lnSpc>
              <a:spcAft>
                <a:spcPts val="0"/>
              </a:spcAft>
              <a:buNone/>
            </a:pPr>
            <a:r>
              <a:rPr lang="it-IT" sz="2400" b="1" i="1" dirty="0">
                <a:solidFill>
                  <a:schemeClr val="dk1"/>
                </a:solidFill>
                <a:latin typeface="Times New Roman" panose="02020603050405020304" pitchFamily="18" charset="0"/>
                <a:ea typeface="Calibri"/>
                <a:cs typeface="Times New Roman" panose="02020603050405020304" pitchFamily="18" charset="0"/>
                <a:sym typeface="Calibri"/>
              </a:rPr>
              <a:t>contatto con l’uomo (o la sua  attività) </a:t>
            </a:r>
            <a:r>
              <a:rPr lang="it-IT" sz="2400" dirty="0">
                <a:solidFill>
                  <a:schemeClr val="dk1"/>
                </a:solidFill>
                <a:latin typeface="Times New Roman" panose="02020603050405020304" pitchFamily="18" charset="0"/>
                <a:ea typeface="Calibri"/>
                <a:cs typeface="Times New Roman" panose="02020603050405020304" pitchFamily="18" charset="0"/>
                <a:sym typeface="Calibri"/>
              </a:rPr>
              <a:t>così da determinare un  rischio di danni o lesioni per la salute</a:t>
            </a:r>
          </a:p>
          <a:p>
            <a:pPr algn="ctr">
              <a:lnSpc>
                <a:spcPct val="150000"/>
              </a:lnSpc>
            </a:pPr>
            <a:endParaRPr lang="it-IT" sz="2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Shape 312"/>
        <p:cNvGrpSpPr/>
        <p:nvPr/>
      </p:nvGrpSpPr>
      <p:grpSpPr>
        <a:xfrm>
          <a:off x="0" y="0"/>
          <a:ext cx="0" cy="0"/>
          <a:chOff x="0" y="0"/>
          <a:chExt cx="0" cy="0"/>
        </a:xfrm>
      </p:grpSpPr>
      <p:sp>
        <p:nvSpPr>
          <p:cNvPr id="314" name="Google Shape;314;p27"/>
          <p:cNvSpPr txBox="1">
            <a:spLocks noGrp="1"/>
          </p:cNvSpPr>
          <p:nvPr>
            <p:ph type="title"/>
          </p:nvPr>
        </p:nvSpPr>
        <p:spPr>
          <a:xfrm>
            <a:off x="1779270" y="178690"/>
            <a:ext cx="4347210" cy="697230"/>
          </a:xfrm>
          <a:prstGeom prst="rect">
            <a:avLst/>
          </a:prstGeom>
          <a:noFill/>
          <a:ln>
            <a:noFill/>
          </a:ln>
        </p:spPr>
        <p:txBody>
          <a:bodyPr spcFirstLastPara="1" wrap="square" lIns="0" tIns="13325" rIns="0" bIns="0" anchor="t" anchorCtr="0">
            <a:spAutoFit/>
          </a:bodyPr>
          <a:lstStyle/>
          <a:p>
            <a:pPr marL="12700" lvl="0" indent="0" algn="l" rtl="0">
              <a:lnSpc>
                <a:spcPct val="100000"/>
              </a:lnSpc>
              <a:spcBef>
                <a:spcPts val="0"/>
              </a:spcBef>
              <a:spcAft>
                <a:spcPts val="0"/>
              </a:spcAft>
              <a:buNone/>
            </a:pPr>
            <a:r>
              <a:rPr lang="en-US" dirty="0">
                <a:solidFill>
                  <a:srgbClr val="000000"/>
                </a:solidFill>
              </a:rPr>
              <a:t>VIE DI ESPOSIZIONE</a:t>
            </a:r>
            <a:endParaRPr dirty="0"/>
          </a:p>
        </p:txBody>
      </p:sp>
      <p:pic>
        <p:nvPicPr>
          <p:cNvPr id="315" name="Google Shape;315;p27"/>
          <p:cNvPicPr preferRelativeResize="0"/>
          <p:nvPr/>
        </p:nvPicPr>
        <p:blipFill rotWithShape="1">
          <a:blip r:embed="rId3">
            <a:alphaModFix/>
          </a:blip>
          <a:srcRect/>
          <a:stretch/>
        </p:blipFill>
        <p:spPr>
          <a:xfrm>
            <a:off x="390143" y="1687067"/>
            <a:ext cx="8363711" cy="464362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319"/>
        <p:cNvGrpSpPr/>
        <p:nvPr/>
      </p:nvGrpSpPr>
      <p:grpSpPr>
        <a:xfrm>
          <a:off x="0" y="0"/>
          <a:ext cx="0" cy="0"/>
          <a:chOff x="0" y="0"/>
          <a:chExt cx="0" cy="0"/>
        </a:xfrm>
      </p:grpSpPr>
      <p:sp>
        <p:nvSpPr>
          <p:cNvPr id="323" name="Google Shape;323;p28"/>
          <p:cNvSpPr txBox="1">
            <a:spLocks noGrp="1"/>
          </p:cNvSpPr>
          <p:nvPr>
            <p:ph type="title"/>
          </p:nvPr>
        </p:nvSpPr>
        <p:spPr>
          <a:xfrm>
            <a:off x="2398394" y="125478"/>
            <a:ext cx="4347210" cy="696595"/>
          </a:xfrm>
          <a:prstGeom prst="rect">
            <a:avLst/>
          </a:prstGeom>
          <a:noFill/>
          <a:ln>
            <a:noFill/>
          </a:ln>
        </p:spPr>
        <p:txBody>
          <a:bodyPr spcFirstLastPara="1" wrap="square" lIns="0" tIns="13325" rIns="0" bIns="0" anchor="t" anchorCtr="0">
            <a:spAutoFit/>
          </a:bodyPr>
          <a:lstStyle/>
          <a:p>
            <a:pPr marL="12700" lvl="0" indent="0" algn="l" rtl="0">
              <a:lnSpc>
                <a:spcPct val="100000"/>
              </a:lnSpc>
              <a:spcBef>
                <a:spcPts val="0"/>
              </a:spcBef>
              <a:spcAft>
                <a:spcPts val="0"/>
              </a:spcAft>
              <a:buNone/>
            </a:pPr>
            <a:r>
              <a:rPr lang="en-US" dirty="0">
                <a:solidFill>
                  <a:srgbClr val="000000"/>
                </a:solidFill>
              </a:rPr>
              <a:t>VIE DI ESPOSIZIONE</a:t>
            </a:r>
            <a:endParaRPr dirty="0"/>
          </a:p>
        </p:txBody>
      </p:sp>
      <p:pic>
        <p:nvPicPr>
          <p:cNvPr id="324" name="Google Shape;324;p28"/>
          <p:cNvPicPr preferRelativeResize="0"/>
          <p:nvPr/>
        </p:nvPicPr>
        <p:blipFill rotWithShape="1">
          <a:blip r:embed="rId3">
            <a:alphaModFix/>
          </a:blip>
          <a:srcRect/>
          <a:stretch/>
        </p:blipFill>
        <p:spPr>
          <a:xfrm>
            <a:off x="262127" y="1583436"/>
            <a:ext cx="8619744" cy="432054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Shape 328"/>
        <p:cNvGrpSpPr/>
        <p:nvPr/>
      </p:nvGrpSpPr>
      <p:grpSpPr>
        <a:xfrm>
          <a:off x="0" y="0"/>
          <a:ext cx="0" cy="0"/>
          <a:chOff x="0" y="0"/>
          <a:chExt cx="0" cy="0"/>
        </a:xfrm>
      </p:grpSpPr>
      <p:sp>
        <p:nvSpPr>
          <p:cNvPr id="332" name="Google Shape;332;p29"/>
          <p:cNvSpPr txBox="1">
            <a:spLocks noGrp="1"/>
          </p:cNvSpPr>
          <p:nvPr>
            <p:ph type="title"/>
          </p:nvPr>
        </p:nvSpPr>
        <p:spPr>
          <a:xfrm>
            <a:off x="2398077" y="267970"/>
            <a:ext cx="4347845" cy="697230"/>
          </a:xfrm>
          <a:prstGeom prst="rect">
            <a:avLst/>
          </a:prstGeom>
          <a:noFill/>
          <a:ln>
            <a:noFill/>
          </a:ln>
        </p:spPr>
        <p:txBody>
          <a:bodyPr spcFirstLastPara="1" wrap="square" lIns="0" tIns="13325" rIns="0" bIns="0" anchor="t" anchorCtr="0">
            <a:spAutoFit/>
          </a:bodyPr>
          <a:lstStyle/>
          <a:p>
            <a:pPr marL="12700" lvl="0" indent="0" algn="l" rtl="0">
              <a:lnSpc>
                <a:spcPct val="100000"/>
              </a:lnSpc>
              <a:spcBef>
                <a:spcPts val="0"/>
              </a:spcBef>
              <a:spcAft>
                <a:spcPts val="0"/>
              </a:spcAft>
              <a:buNone/>
            </a:pPr>
            <a:r>
              <a:rPr lang="en-US" dirty="0">
                <a:solidFill>
                  <a:srgbClr val="000000"/>
                </a:solidFill>
              </a:rPr>
              <a:t>VIE DI ESPOSIZIONE</a:t>
            </a:r>
            <a:endParaRPr dirty="0"/>
          </a:p>
        </p:txBody>
      </p:sp>
      <p:pic>
        <p:nvPicPr>
          <p:cNvPr id="333" name="Google Shape;333;p29"/>
          <p:cNvPicPr preferRelativeResize="0"/>
          <p:nvPr/>
        </p:nvPicPr>
        <p:blipFill rotWithShape="1">
          <a:blip r:embed="rId3">
            <a:alphaModFix/>
          </a:blip>
          <a:srcRect/>
          <a:stretch/>
        </p:blipFill>
        <p:spPr>
          <a:xfrm>
            <a:off x="164600" y="2070351"/>
            <a:ext cx="8351500" cy="40119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163"/>
          <p:cNvSpPr txBox="1">
            <a:spLocks noGrp="1"/>
          </p:cNvSpPr>
          <p:nvPr>
            <p:ph type="title"/>
          </p:nvPr>
        </p:nvSpPr>
        <p:spPr>
          <a:xfrm>
            <a:off x="2596881" y="0"/>
            <a:ext cx="3633000" cy="430887"/>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US" sz="2800" b="1" dirty="0">
                <a:solidFill>
                  <a:srgbClr val="0070C0"/>
                </a:solidFill>
                <a:latin typeface="Times New Roman" panose="02020603050405020304" pitchFamily="18" charset="0"/>
                <a:cs typeface="Times New Roman" panose="02020603050405020304" pitchFamily="18" charset="0"/>
              </a:rPr>
              <a:t>DPI GENERICI</a:t>
            </a:r>
            <a:endParaRPr sz="2800" b="1" dirty="0">
              <a:solidFill>
                <a:srgbClr val="0070C0"/>
              </a:solidFill>
              <a:latin typeface="Times New Roman" panose="02020603050405020304" pitchFamily="18" charset="0"/>
              <a:cs typeface="Times New Roman" panose="02020603050405020304" pitchFamily="18" charset="0"/>
            </a:endParaRPr>
          </a:p>
        </p:txBody>
      </p:sp>
      <p:pic>
        <p:nvPicPr>
          <p:cNvPr id="413" name="Google Shape;413;p163"/>
          <p:cNvPicPr preferRelativeResize="0"/>
          <p:nvPr/>
        </p:nvPicPr>
        <p:blipFill rotWithShape="1">
          <a:blip r:embed="rId3">
            <a:alphaModFix/>
          </a:blip>
          <a:srcRect/>
          <a:stretch/>
        </p:blipFill>
        <p:spPr>
          <a:xfrm>
            <a:off x="895219" y="1803476"/>
            <a:ext cx="7353562" cy="5029124"/>
          </a:xfrm>
          <a:prstGeom prst="rect">
            <a:avLst/>
          </a:prstGeom>
          <a:noFill/>
          <a:ln>
            <a:noFill/>
          </a:ln>
        </p:spPr>
      </p:pic>
      <p:sp>
        <p:nvSpPr>
          <p:cNvPr id="2" name="Google Shape;412;p163">
            <a:extLst>
              <a:ext uri="{FF2B5EF4-FFF2-40B4-BE49-F238E27FC236}">
                <a16:creationId xmlns:a16="http://schemas.microsoft.com/office/drawing/2014/main" id="{C90EDFAC-2E78-178D-932D-5CD7FD9D3123}"/>
              </a:ext>
            </a:extLst>
          </p:cNvPr>
          <p:cNvSpPr txBox="1">
            <a:spLocks/>
          </p:cNvSpPr>
          <p:nvPr/>
        </p:nvSpPr>
        <p:spPr>
          <a:xfrm>
            <a:off x="1498600" y="508456"/>
            <a:ext cx="6146800" cy="861774"/>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4400" b="0" i="0" u="none" strike="noStrike" cap="none">
                <a:solidFill>
                  <a:srgbClr val="FF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2800" b="1" dirty="0">
                <a:solidFill>
                  <a:srgbClr val="7030A0"/>
                </a:solidFill>
                <a:latin typeface="Times New Roman" panose="02020603050405020304" pitchFamily="18" charset="0"/>
                <a:cs typeface="Times New Roman" panose="02020603050405020304" pitchFamily="18" charset="0"/>
              </a:rPr>
              <a:t>DPI: DISPOSITIVI  DI PROTEZIONE INDIVIDUALE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79F4F2DE-9CB5-5EAB-1CCF-DEC55024A4B0}"/>
              </a:ext>
            </a:extLst>
          </p:cNvPr>
          <p:cNvPicPr>
            <a:picLocks noChangeAspect="1"/>
          </p:cNvPicPr>
          <p:nvPr/>
        </p:nvPicPr>
        <p:blipFill>
          <a:blip r:embed="rId2"/>
          <a:stretch>
            <a:fillRect/>
          </a:stretch>
        </p:blipFill>
        <p:spPr>
          <a:xfrm>
            <a:off x="88900" y="0"/>
            <a:ext cx="9144000" cy="2279714"/>
          </a:xfrm>
          <a:prstGeom prst="rect">
            <a:avLst/>
          </a:prstGeom>
        </p:spPr>
      </p:pic>
      <p:pic>
        <p:nvPicPr>
          <p:cNvPr id="4" name="Immagine 3">
            <a:extLst>
              <a:ext uri="{FF2B5EF4-FFF2-40B4-BE49-F238E27FC236}">
                <a16:creationId xmlns:a16="http://schemas.microsoft.com/office/drawing/2014/main" id="{498498CA-A738-6462-9C31-3EFBDB90DA0F}"/>
              </a:ext>
            </a:extLst>
          </p:cNvPr>
          <p:cNvPicPr>
            <a:picLocks noChangeAspect="1"/>
          </p:cNvPicPr>
          <p:nvPr/>
        </p:nvPicPr>
        <p:blipFill>
          <a:blip r:embed="rId3"/>
          <a:stretch>
            <a:fillRect/>
          </a:stretch>
        </p:blipFill>
        <p:spPr>
          <a:xfrm>
            <a:off x="966285" y="2381944"/>
            <a:ext cx="5872398" cy="4476055"/>
          </a:xfrm>
          <a:prstGeom prst="rect">
            <a:avLst/>
          </a:prstGeom>
        </p:spPr>
      </p:pic>
    </p:spTree>
    <p:extLst>
      <p:ext uri="{BB962C8B-B14F-4D97-AF65-F5344CB8AC3E}">
        <p14:creationId xmlns:p14="http://schemas.microsoft.com/office/powerpoint/2010/main" val="29013296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5DA9377F-8CC3-F808-BEE2-3E9CA6C4DF08}"/>
              </a:ext>
            </a:extLst>
          </p:cNvPr>
          <p:cNvPicPr>
            <a:picLocks noChangeAspect="1"/>
          </p:cNvPicPr>
          <p:nvPr/>
        </p:nvPicPr>
        <p:blipFill>
          <a:blip r:embed="rId2"/>
          <a:stretch>
            <a:fillRect/>
          </a:stretch>
        </p:blipFill>
        <p:spPr>
          <a:xfrm>
            <a:off x="104063" y="0"/>
            <a:ext cx="5405274" cy="6858000"/>
          </a:xfrm>
          <a:prstGeom prst="rect">
            <a:avLst/>
          </a:prstGeom>
        </p:spPr>
      </p:pic>
    </p:spTree>
    <p:extLst>
      <p:ext uri="{BB962C8B-B14F-4D97-AF65-F5344CB8AC3E}">
        <p14:creationId xmlns:p14="http://schemas.microsoft.com/office/powerpoint/2010/main" val="1818348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7FFB5B76-6852-77D2-E177-E1FD52E2CE19}"/>
              </a:ext>
            </a:extLst>
          </p:cNvPr>
          <p:cNvPicPr>
            <a:picLocks noChangeAspect="1"/>
          </p:cNvPicPr>
          <p:nvPr/>
        </p:nvPicPr>
        <p:blipFill>
          <a:blip r:embed="rId2"/>
          <a:stretch>
            <a:fillRect/>
          </a:stretch>
        </p:blipFill>
        <p:spPr>
          <a:xfrm>
            <a:off x="129791" y="1118881"/>
            <a:ext cx="5506218" cy="4391638"/>
          </a:xfrm>
          <a:prstGeom prst="rect">
            <a:avLst/>
          </a:prstGeom>
        </p:spPr>
      </p:pic>
    </p:spTree>
    <p:extLst>
      <p:ext uri="{BB962C8B-B14F-4D97-AF65-F5344CB8AC3E}">
        <p14:creationId xmlns:p14="http://schemas.microsoft.com/office/powerpoint/2010/main" val="38450182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74A782CD-835B-9B56-21FF-AED9ED9CF96F}"/>
              </a:ext>
            </a:extLst>
          </p:cNvPr>
          <p:cNvPicPr>
            <a:picLocks noChangeAspect="1"/>
          </p:cNvPicPr>
          <p:nvPr/>
        </p:nvPicPr>
        <p:blipFill>
          <a:blip r:embed="rId2"/>
          <a:srcRect b="49736"/>
          <a:stretch/>
        </p:blipFill>
        <p:spPr>
          <a:xfrm>
            <a:off x="0" y="96502"/>
            <a:ext cx="6287377" cy="2418098"/>
          </a:xfrm>
          <a:prstGeom prst="rect">
            <a:avLst/>
          </a:prstGeom>
        </p:spPr>
      </p:pic>
      <p:sp>
        <p:nvSpPr>
          <p:cNvPr id="6" name="CasellaDiTesto 5">
            <a:extLst>
              <a:ext uri="{FF2B5EF4-FFF2-40B4-BE49-F238E27FC236}">
                <a16:creationId xmlns:a16="http://schemas.microsoft.com/office/drawing/2014/main" id="{24CA5CAF-B39A-4996-E055-327E34DAA89A}"/>
              </a:ext>
            </a:extLst>
          </p:cNvPr>
          <p:cNvSpPr txBox="1"/>
          <p:nvPr/>
        </p:nvSpPr>
        <p:spPr>
          <a:xfrm>
            <a:off x="0" y="2794000"/>
            <a:ext cx="9144000" cy="923330"/>
          </a:xfrm>
          <a:prstGeom prst="rect">
            <a:avLst/>
          </a:prstGeom>
          <a:ln>
            <a:solidFill>
              <a:srgbClr val="00B050"/>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it-IT" sz="1800" b="0" i="0" u="none" strike="noStrike" baseline="0" dirty="0">
                <a:solidFill>
                  <a:srgbClr val="000000"/>
                </a:solidFill>
                <a:latin typeface="Calibri" panose="020F0502020204030204" pitchFamily="34" charset="0"/>
              </a:rPr>
              <a:t>Gli occhiali di sicurezza con schermi laterali possono fornire una certa protezione contro le schegge volanti, ma sono inefficaci contro gli schizzi di sostanze chimiche. Sono accettabili solo gli occhiali ANSI/ASSE Z87.1.</a:t>
            </a:r>
          </a:p>
        </p:txBody>
      </p:sp>
    </p:spTree>
    <p:extLst>
      <p:ext uri="{BB962C8B-B14F-4D97-AF65-F5344CB8AC3E}">
        <p14:creationId xmlns:p14="http://schemas.microsoft.com/office/powerpoint/2010/main" val="21734947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71275234-9F62-82BA-1D8D-33CFA8C19E7E}"/>
              </a:ext>
            </a:extLst>
          </p:cNvPr>
          <p:cNvPicPr>
            <a:picLocks noChangeAspect="1"/>
          </p:cNvPicPr>
          <p:nvPr/>
        </p:nvPicPr>
        <p:blipFill>
          <a:blip r:embed="rId2"/>
          <a:srcRect t="56758"/>
          <a:stretch/>
        </p:blipFill>
        <p:spPr>
          <a:xfrm>
            <a:off x="0" y="-1"/>
            <a:ext cx="9144000" cy="3025463"/>
          </a:xfrm>
          <a:prstGeom prst="rect">
            <a:avLst/>
          </a:prstGeom>
        </p:spPr>
      </p:pic>
      <p:sp>
        <p:nvSpPr>
          <p:cNvPr id="4" name="CasellaDiTesto 3">
            <a:extLst>
              <a:ext uri="{FF2B5EF4-FFF2-40B4-BE49-F238E27FC236}">
                <a16:creationId xmlns:a16="http://schemas.microsoft.com/office/drawing/2014/main" id="{30C17A6D-CC44-D96C-79CF-4789B7541E49}"/>
              </a:ext>
            </a:extLst>
          </p:cNvPr>
          <p:cNvSpPr txBox="1"/>
          <p:nvPr/>
        </p:nvSpPr>
        <p:spPr>
          <a:xfrm>
            <a:off x="0" y="3481526"/>
            <a:ext cx="9144000" cy="923330"/>
          </a:xfrm>
          <a:prstGeom prst="rect">
            <a:avLst/>
          </a:prstGeom>
          <a:ln>
            <a:solidFill>
              <a:srgbClr val="00B050"/>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it-IT" sz="1800" b="0" i="0" u="none" strike="noStrike" baseline="0" dirty="0">
                <a:solidFill>
                  <a:srgbClr val="000000"/>
                </a:solidFill>
                <a:latin typeface="Calibri" panose="020F0502020204030204" pitchFamily="34" charset="0"/>
              </a:rPr>
              <a:t>Occhiali di protezione contro gli schizzi di sostanze chimiche. Questi occhiali forniscono un'eccellente protezione contro gli schizzi e sono relativamente comodi da indossare, se di dimensioni adeguate.</a:t>
            </a:r>
          </a:p>
        </p:txBody>
      </p:sp>
    </p:spTree>
    <p:extLst>
      <p:ext uri="{BB962C8B-B14F-4D97-AF65-F5344CB8AC3E}">
        <p14:creationId xmlns:p14="http://schemas.microsoft.com/office/powerpoint/2010/main" val="29618841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7AC83DC4-12E3-913E-C990-B13079B796C2}"/>
              </a:ext>
            </a:extLst>
          </p:cNvPr>
          <p:cNvPicPr>
            <a:picLocks noChangeAspect="1"/>
          </p:cNvPicPr>
          <p:nvPr/>
        </p:nvPicPr>
        <p:blipFill>
          <a:blip r:embed="rId2"/>
          <a:stretch>
            <a:fillRect/>
          </a:stretch>
        </p:blipFill>
        <p:spPr>
          <a:xfrm>
            <a:off x="0" y="3428999"/>
            <a:ext cx="4751797" cy="2413337"/>
          </a:xfrm>
          <a:prstGeom prst="rect">
            <a:avLst/>
          </a:prstGeom>
        </p:spPr>
      </p:pic>
      <p:sp>
        <p:nvSpPr>
          <p:cNvPr id="5" name="CasellaDiTesto 4">
            <a:extLst>
              <a:ext uri="{FF2B5EF4-FFF2-40B4-BE49-F238E27FC236}">
                <a16:creationId xmlns:a16="http://schemas.microsoft.com/office/drawing/2014/main" id="{89912350-566C-4549-7D21-AFC2B9BB4741}"/>
              </a:ext>
            </a:extLst>
          </p:cNvPr>
          <p:cNvSpPr txBox="1"/>
          <p:nvPr/>
        </p:nvSpPr>
        <p:spPr>
          <a:xfrm>
            <a:off x="0" y="5842337"/>
            <a:ext cx="9144000" cy="1015663"/>
          </a:xfrm>
          <a:prstGeom prst="rect">
            <a:avLst/>
          </a:prstGeom>
          <a:noFill/>
        </p:spPr>
        <p:txBody>
          <a:bodyPr wrap="square">
            <a:spAutoFit/>
          </a:bodyPr>
          <a:lstStyle/>
          <a:p>
            <a:r>
              <a:rPr lang="it-IT" sz="2000" b="0" i="0" u="none" strike="noStrike" baseline="0" dirty="0">
                <a:latin typeface="TimesLTStd-Roman"/>
              </a:rPr>
              <a:t>Lava occhi da laboratorio.</a:t>
            </a:r>
          </a:p>
          <a:p>
            <a:r>
              <a:rPr lang="it-IT" sz="2000" b="0" i="0" u="none" strike="noStrike" baseline="0" dirty="0">
                <a:latin typeface="TimesLTStd-Roman"/>
              </a:rPr>
              <a:t>È molto importante conoscere </a:t>
            </a:r>
            <a:r>
              <a:rPr lang="it-IT" sz="2000" b="1" i="0" u="none" strike="noStrike" baseline="0" dirty="0">
                <a:solidFill>
                  <a:srgbClr val="FF0000"/>
                </a:solidFill>
                <a:latin typeface="TimesLTStd-Roman"/>
              </a:rPr>
              <a:t>la posizione delle docce </a:t>
            </a:r>
            <a:r>
              <a:rPr lang="it-IT" sz="2000" b="0" i="0" u="none" strike="noStrike" baseline="0" dirty="0">
                <a:latin typeface="TimesLTStd-Roman"/>
              </a:rPr>
              <a:t>di sicurezza più vicine nei laboratori o nei corridoi vicini. Durante un'emergenza, il tempo è fondamentale.</a:t>
            </a:r>
            <a:endParaRPr lang="it-IT" sz="2000" b="1" dirty="0">
              <a:solidFill>
                <a:srgbClr val="FF0000"/>
              </a:solidFill>
            </a:endParaRPr>
          </a:p>
        </p:txBody>
      </p:sp>
      <p:pic>
        <p:nvPicPr>
          <p:cNvPr id="4" name="Immagine 3">
            <a:extLst>
              <a:ext uri="{FF2B5EF4-FFF2-40B4-BE49-F238E27FC236}">
                <a16:creationId xmlns:a16="http://schemas.microsoft.com/office/drawing/2014/main" id="{D90754C1-D1E5-52ED-E882-B07A3BEE65BE}"/>
              </a:ext>
            </a:extLst>
          </p:cNvPr>
          <p:cNvPicPr>
            <a:picLocks noChangeAspect="1"/>
          </p:cNvPicPr>
          <p:nvPr/>
        </p:nvPicPr>
        <p:blipFill>
          <a:blip r:embed="rId3"/>
          <a:stretch>
            <a:fillRect/>
          </a:stretch>
        </p:blipFill>
        <p:spPr>
          <a:xfrm>
            <a:off x="0" y="498506"/>
            <a:ext cx="1748119" cy="2202713"/>
          </a:xfrm>
          <a:prstGeom prst="rect">
            <a:avLst/>
          </a:prstGeom>
        </p:spPr>
      </p:pic>
      <p:pic>
        <p:nvPicPr>
          <p:cNvPr id="7" name="Immagine 6">
            <a:extLst>
              <a:ext uri="{FF2B5EF4-FFF2-40B4-BE49-F238E27FC236}">
                <a16:creationId xmlns:a16="http://schemas.microsoft.com/office/drawing/2014/main" id="{6974BA7B-AB22-7F4C-595D-B523BBE457A7}"/>
              </a:ext>
            </a:extLst>
          </p:cNvPr>
          <p:cNvPicPr>
            <a:picLocks noChangeAspect="1"/>
          </p:cNvPicPr>
          <p:nvPr/>
        </p:nvPicPr>
        <p:blipFill>
          <a:blip r:embed="rId4"/>
          <a:stretch>
            <a:fillRect/>
          </a:stretch>
        </p:blipFill>
        <p:spPr>
          <a:xfrm>
            <a:off x="5267214" y="0"/>
            <a:ext cx="2935311" cy="5994400"/>
          </a:xfrm>
          <a:prstGeom prst="rect">
            <a:avLst/>
          </a:prstGeom>
        </p:spPr>
      </p:pic>
    </p:spTree>
    <p:extLst>
      <p:ext uri="{BB962C8B-B14F-4D97-AF65-F5344CB8AC3E}">
        <p14:creationId xmlns:p14="http://schemas.microsoft.com/office/powerpoint/2010/main" val="37185705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90B59B22-4657-5552-E672-FB4F8EA1585F}"/>
              </a:ext>
            </a:extLst>
          </p:cNvPr>
          <p:cNvPicPr>
            <a:picLocks noChangeAspect="1"/>
          </p:cNvPicPr>
          <p:nvPr/>
        </p:nvPicPr>
        <p:blipFill>
          <a:blip r:embed="rId2"/>
          <a:stretch>
            <a:fillRect/>
          </a:stretch>
        </p:blipFill>
        <p:spPr>
          <a:xfrm>
            <a:off x="0" y="0"/>
            <a:ext cx="5267187" cy="6858000"/>
          </a:xfrm>
          <a:prstGeom prst="rect">
            <a:avLst/>
          </a:prstGeom>
        </p:spPr>
      </p:pic>
    </p:spTree>
    <p:extLst>
      <p:ext uri="{BB962C8B-B14F-4D97-AF65-F5344CB8AC3E}">
        <p14:creationId xmlns:p14="http://schemas.microsoft.com/office/powerpoint/2010/main" val="24618846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164"/>
          <p:cNvSpPr txBox="1">
            <a:spLocks noGrp="1"/>
          </p:cNvSpPr>
          <p:nvPr>
            <p:ph type="title"/>
          </p:nvPr>
        </p:nvSpPr>
        <p:spPr>
          <a:xfrm>
            <a:off x="533400" y="609676"/>
            <a:ext cx="8458199" cy="2708434"/>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a:t>ATTREZZATURE PER LA SICUREZZA</a:t>
            </a:r>
            <a:br>
              <a:rPr lang="en-US"/>
            </a:br>
            <a:endParaRPr/>
          </a:p>
        </p:txBody>
      </p:sp>
      <p:pic>
        <p:nvPicPr>
          <p:cNvPr id="419" name="Google Shape;419;p164"/>
          <p:cNvPicPr preferRelativeResize="0"/>
          <p:nvPr/>
        </p:nvPicPr>
        <p:blipFill rotWithShape="1">
          <a:blip r:embed="rId3">
            <a:alphaModFix/>
          </a:blip>
          <a:srcRect/>
          <a:stretch/>
        </p:blipFill>
        <p:spPr>
          <a:xfrm>
            <a:off x="381000" y="1447800"/>
            <a:ext cx="7772400" cy="4729587"/>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Shape 423"/>
        <p:cNvGrpSpPr/>
        <p:nvPr/>
      </p:nvGrpSpPr>
      <p:grpSpPr>
        <a:xfrm>
          <a:off x="0" y="0"/>
          <a:ext cx="0" cy="0"/>
          <a:chOff x="0" y="0"/>
          <a:chExt cx="0" cy="0"/>
        </a:xfrm>
      </p:grpSpPr>
      <p:sp>
        <p:nvSpPr>
          <p:cNvPr id="425" name="Google Shape;425;p36"/>
          <p:cNvSpPr txBox="1"/>
          <p:nvPr/>
        </p:nvSpPr>
        <p:spPr>
          <a:xfrm>
            <a:off x="826414" y="1309242"/>
            <a:ext cx="7500000" cy="936300"/>
          </a:xfrm>
          <a:prstGeom prst="rect">
            <a:avLst/>
          </a:prstGeom>
          <a:noFill/>
          <a:ln>
            <a:noFill/>
          </a:ln>
        </p:spPr>
        <p:txBody>
          <a:bodyPr spcFirstLastPara="1" wrap="square" lIns="0" tIns="104125" rIns="0" bIns="0" anchor="t" anchorCtr="0">
            <a:spAutoFit/>
          </a:bodyPr>
          <a:lstStyle/>
          <a:p>
            <a:pPr marL="12700" marR="5080" lvl="0" indent="-12065" algn="ctr" rtl="0">
              <a:lnSpc>
                <a:spcPct val="90000"/>
              </a:lnSpc>
              <a:spcBef>
                <a:spcPts val="0"/>
              </a:spcBef>
              <a:spcAft>
                <a:spcPts val="0"/>
              </a:spcAft>
              <a:buNone/>
            </a:pPr>
            <a:endParaRPr sz="6000">
              <a:solidFill>
                <a:schemeClr val="dk1"/>
              </a:solidFill>
              <a:latin typeface="Calibri"/>
              <a:ea typeface="Calibri"/>
              <a:cs typeface="Calibri"/>
              <a:sym typeface="Calibri"/>
            </a:endParaRPr>
          </a:p>
        </p:txBody>
      </p:sp>
      <p:sp>
        <p:nvSpPr>
          <p:cNvPr id="2" name="CasellaDiTesto 1">
            <a:extLst>
              <a:ext uri="{FF2B5EF4-FFF2-40B4-BE49-F238E27FC236}">
                <a16:creationId xmlns:a16="http://schemas.microsoft.com/office/drawing/2014/main" id="{55FB5918-E495-9BB9-EC9F-EA73DF8627A1}"/>
              </a:ext>
            </a:extLst>
          </p:cNvPr>
          <p:cNvSpPr txBox="1"/>
          <p:nvPr/>
        </p:nvSpPr>
        <p:spPr>
          <a:xfrm>
            <a:off x="114300" y="-16200"/>
            <a:ext cx="9029700" cy="954107"/>
          </a:xfrm>
          <a:prstGeom prst="rect">
            <a:avLst/>
          </a:prstGeom>
          <a:noFill/>
        </p:spPr>
        <p:txBody>
          <a:bodyPr wrap="square" rtlCol="0">
            <a:spAutoFit/>
          </a:bodyPr>
          <a:lstStyle/>
          <a:p>
            <a:pPr algn="ctr"/>
            <a:r>
              <a:rPr lang="it-IT" sz="2800" b="1" dirty="0">
                <a:solidFill>
                  <a:srgbClr val="0070C0"/>
                </a:solidFill>
                <a:latin typeface="Times New Roman" panose="02020603050405020304" pitchFamily="18" charset="0"/>
                <a:cs typeface="Times New Roman" panose="02020603050405020304" pitchFamily="18" charset="0"/>
              </a:rPr>
              <a:t>LA MIGLIOR PREVENZIONE È SEMPRE L’INFORMAZIONE</a:t>
            </a:r>
          </a:p>
        </p:txBody>
      </p:sp>
      <p:sp>
        <p:nvSpPr>
          <p:cNvPr id="3" name="CasellaDiTesto 2">
            <a:extLst>
              <a:ext uri="{FF2B5EF4-FFF2-40B4-BE49-F238E27FC236}">
                <a16:creationId xmlns:a16="http://schemas.microsoft.com/office/drawing/2014/main" id="{CDAEBF9E-7679-DD4F-3695-23897661F073}"/>
              </a:ext>
            </a:extLst>
          </p:cNvPr>
          <p:cNvSpPr txBox="1"/>
          <p:nvPr/>
        </p:nvSpPr>
        <p:spPr>
          <a:xfrm>
            <a:off x="0" y="1181100"/>
            <a:ext cx="9144000" cy="3059299"/>
          </a:xfrm>
          <a:prstGeom prst="rect">
            <a:avLst/>
          </a:prstGeom>
          <a:noFill/>
        </p:spPr>
        <p:txBody>
          <a:bodyPr wrap="square" rtlCol="0">
            <a:spAutoFit/>
          </a:bodyPr>
          <a:lstStyle/>
          <a:p>
            <a:r>
              <a:rPr lang="it-IT" sz="2400" b="1" dirty="0">
                <a:solidFill>
                  <a:srgbClr val="FF0000"/>
                </a:solidFill>
                <a:latin typeface="Times New Roman" panose="02020603050405020304" pitchFamily="18" charset="0"/>
                <a:cs typeface="Times New Roman" panose="02020603050405020304" pitchFamily="18" charset="0"/>
              </a:rPr>
              <a:t>Dove cercare le informazioni?</a:t>
            </a:r>
          </a:p>
          <a:p>
            <a:pPr marL="241300" marR="5080" lvl="0" indent="-228600" algn="just" rtl="0">
              <a:lnSpc>
                <a:spcPct val="130000"/>
              </a:lnSpc>
              <a:spcBef>
                <a:spcPts val="0"/>
              </a:spcBef>
              <a:spcAft>
                <a:spcPts val="0"/>
              </a:spcAft>
              <a:buClr>
                <a:schemeClr val="dk1"/>
              </a:buClr>
              <a:buSzPts val="2700"/>
              <a:buFont typeface="Noto Sans Symbols"/>
              <a:buChar char="⮚"/>
            </a:pPr>
            <a:r>
              <a:rPr lang="it-IT" sz="2400" b="1" dirty="0">
                <a:solidFill>
                  <a:schemeClr val="dk1"/>
                </a:solidFill>
                <a:latin typeface="Calibri"/>
                <a:ea typeface="Calibri"/>
                <a:cs typeface="Calibri"/>
                <a:sym typeface="Calibri"/>
              </a:rPr>
              <a:t>ETICHETTA: </a:t>
            </a:r>
            <a:r>
              <a:rPr lang="it-IT" sz="2400" dirty="0">
                <a:solidFill>
                  <a:schemeClr val="dk1"/>
                </a:solidFill>
                <a:latin typeface="Calibri"/>
                <a:ea typeface="Calibri"/>
                <a:cs typeface="Calibri"/>
                <a:sym typeface="Calibri"/>
              </a:rPr>
              <a:t>mette a disposizione le informazioni  essenziali, richiama l’attenzione di coloro che usano  i prodotti rispetto ai possibili rischi</a:t>
            </a:r>
          </a:p>
          <a:p>
            <a:pPr marL="0" marR="0" lvl="0" indent="0" algn="l" rtl="0">
              <a:lnSpc>
                <a:spcPct val="100000"/>
              </a:lnSpc>
              <a:spcBef>
                <a:spcPts val="25"/>
              </a:spcBef>
              <a:spcAft>
                <a:spcPts val="0"/>
              </a:spcAft>
              <a:buClr>
                <a:schemeClr val="dk1"/>
              </a:buClr>
              <a:buSzPts val="2400"/>
              <a:buFont typeface="Noto Sans Symbols"/>
              <a:buNone/>
            </a:pPr>
            <a:endParaRPr lang="it-IT" sz="2000" dirty="0">
              <a:solidFill>
                <a:schemeClr val="dk1"/>
              </a:solidFill>
              <a:latin typeface="Calibri"/>
              <a:ea typeface="Calibri"/>
              <a:cs typeface="Calibri"/>
              <a:sym typeface="Calibri"/>
            </a:endParaRPr>
          </a:p>
          <a:p>
            <a:pPr marL="241300" marR="5080" lvl="0" indent="-228600" algn="just" rtl="0">
              <a:lnSpc>
                <a:spcPct val="130000"/>
              </a:lnSpc>
              <a:spcBef>
                <a:spcPts val="0"/>
              </a:spcBef>
              <a:spcAft>
                <a:spcPts val="0"/>
              </a:spcAft>
              <a:buClr>
                <a:schemeClr val="dk1"/>
              </a:buClr>
              <a:buSzPts val="2700"/>
              <a:buFont typeface="Noto Sans Symbols"/>
              <a:buChar char="⮚"/>
            </a:pPr>
            <a:r>
              <a:rPr lang="it-IT" sz="2400" b="1" dirty="0">
                <a:solidFill>
                  <a:schemeClr val="dk1"/>
                </a:solidFill>
                <a:latin typeface="Calibri"/>
                <a:ea typeface="Calibri"/>
                <a:cs typeface="Calibri"/>
                <a:sym typeface="Calibri"/>
              </a:rPr>
              <a:t>SCHEDA DI SICUREZZA</a:t>
            </a:r>
            <a:r>
              <a:rPr lang="it-IT" sz="2400" b="1" dirty="0">
                <a:solidFill>
                  <a:srgbClr val="0462C1"/>
                </a:solidFill>
                <a:latin typeface="Calibri"/>
                <a:ea typeface="Calibri"/>
                <a:cs typeface="Calibri"/>
                <a:sym typeface="Calibri"/>
              </a:rPr>
              <a:t>: </a:t>
            </a:r>
            <a:r>
              <a:rPr lang="it-IT" sz="2400" dirty="0">
                <a:solidFill>
                  <a:schemeClr val="dk1"/>
                </a:solidFill>
                <a:latin typeface="Calibri"/>
                <a:ea typeface="Calibri"/>
                <a:cs typeface="Calibri"/>
                <a:sym typeface="Calibri"/>
              </a:rPr>
              <a:t>strumento per gli  utilizzatori professionali per avere informazioni più  dettagliate</a:t>
            </a:r>
          </a:p>
          <a:p>
            <a:endParaRPr lang="it-IT" sz="24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Shape 457"/>
        <p:cNvGrpSpPr/>
        <p:nvPr/>
      </p:nvGrpSpPr>
      <p:grpSpPr>
        <a:xfrm>
          <a:off x="0" y="0"/>
          <a:ext cx="0" cy="0"/>
          <a:chOff x="0" y="0"/>
          <a:chExt cx="0" cy="0"/>
        </a:xfrm>
      </p:grpSpPr>
      <p:sp>
        <p:nvSpPr>
          <p:cNvPr id="458" name="Google Shape;458;p39"/>
          <p:cNvSpPr txBox="1"/>
          <p:nvPr/>
        </p:nvSpPr>
        <p:spPr>
          <a:xfrm>
            <a:off x="271983" y="3088335"/>
            <a:ext cx="4422775" cy="1604645"/>
          </a:xfrm>
          <a:prstGeom prst="rect">
            <a:avLst/>
          </a:prstGeom>
          <a:noFill/>
          <a:ln>
            <a:noFill/>
          </a:ln>
        </p:spPr>
        <p:txBody>
          <a:bodyPr spcFirstLastPara="1" wrap="square" lIns="0" tIns="55225" rIns="0" bIns="0" anchor="t" anchorCtr="0">
            <a:spAutoFit/>
          </a:bodyPr>
          <a:lstStyle/>
          <a:p>
            <a:pPr marL="12700" marR="5080" lvl="0" indent="0" algn="l" rtl="0">
              <a:lnSpc>
                <a:spcPct val="90000"/>
              </a:lnSpc>
              <a:spcBef>
                <a:spcPts val="0"/>
              </a:spcBef>
              <a:spcAft>
                <a:spcPts val="0"/>
              </a:spcAft>
              <a:buNone/>
            </a:pPr>
            <a:r>
              <a:rPr lang="en-US" sz="2800">
                <a:solidFill>
                  <a:schemeClr val="dk1"/>
                </a:solidFill>
                <a:latin typeface="Calibri"/>
                <a:ea typeface="Calibri"/>
                <a:cs typeface="Calibri"/>
                <a:sym typeface="Calibri"/>
              </a:rPr>
              <a:t>Le etichette chimiche sono  quindi un’importante fonte di  informazione sulla pericolosità  delle sostanze.</a:t>
            </a:r>
            <a:endParaRPr sz="2800">
              <a:solidFill>
                <a:schemeClr val="dk1"/>
              </a:solidFill>
              <a:latin typeface="Calibri"/>
              <a:ea typeface="Calibri"/>
              <a:cs typeface="Calibri"/>
              <a:sym typeface="Calibri"/>
            </a:endParaRPr>
          </a:p>
        </p:txBody>
      </p:sp>
      <p:sp>
        <p:nvSpPr>
          <p:cNvPr id="460" name="Google Shape;460;p39"/>
          <p:cNvSpPr txBox="1">
            <a:spLocks noGrp="1"/>
          </p:cNvSpPr>
          <p:nvPr>
            <p:ph type="title"/>
          </p:nvPr>
        </p:nvSpPr>
        <p:spPr>
          <a:xfrm>
            <a:off x="1799781" y="25400"/>
            <a:ext cx="5991300" cy="1244700"/>
          </a:xfrm>
          <a:prstGeom prst="rect">
            <a:avLst/>
          </a:prstGeom>
          <a:noFill/>
          <a:ln>
            <a:noFill/>
          </a:ln>
        </p:spPr>
        <p:txBody>
          <a:bodyPr spcFirstLastPara="1" wrap="square" lIns="0" tIns="12050" rIns="0" bIns="0" anchor="t" anchorCtr="0">
            <a:spAutoFit/>
          </a:bodyPr>
          <a:lstStyle/>
          <a:p>
            <a:pPr marL="1634489" marR="5080" lvl="0" indent="-1622425" algn="l" rtl="0">
              <a:lnSpc>
                <a:spcPct val="100000"/>
              </a:lnSpc>
              <a:spcBef>
                <a:spcPts val="0"/>
              </a:spcBef>
              <a:spcAft>
                <a:spcPts val="0"/>
              </a:spcAft>
              <a:buNone/>
            </a:pPr>
            <a:r>
              <a:rPr lang="en-US" sz="4000" b="1" dirty="0">
                <a:solidFill>
                  <a:srgbClr val="000000"/>
                </a:solidFill>
                <a:latin typeface="Arial"/>
                <a:ea typeface="Arial"/>
                <a:cs typeface="Arial"/>
                <a:sym typeface="Arial"/>
              </a:rPr>
              <a:t>ETICHETTATURA DELLE  SOSTANZE</a:t>
            </a:r>
            <a:endParaRPr sz="4000" dirty="0">
              <a:latin typeface="Arial"/>
              <a:ea typeface="Arial"/>
              <a:cs typeface="Arial"/>
              <a:sym typeface="Arial"/>
            </a:endParaRPr>
          </a:p>
        </p:txBody>
      </p:sp>
      <p:pic>
        <p:nvPicPr>
          <p:cNvPr id="461" name="Google Shape;461;p39"/>
          <p:cNvPicPr preferRelativeResize="0"/>
          <p:nvPr/>
        </p:nvPicPr>
        <p:blipFill rotWithShape="1">
          <a:blip r:embed="rId3">
            <a:alphaModFix/>
          </a:blip>
          <a:srcRect/>
          <a:stretch/>
        </p:blipFill>
        <p:spPr>
          <a:xfrm>
            <a:off x="5099303" y="2410967"/>
            <a:ext cx="3734928" cy="38100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8B40297C-5BA5-1BC0-F26A-AAA56C0486FA}"/>
              </a:ext>
            </a:extLst>
          </p:cNvPr>
          <p:cNvPicPr>
            <a:picLocks noChangeAspect="1"/>
          </p:cNvPicPr>
          <p:nvPr/>
        </p:nvPicPr>
        <p:blipFill>
          <a:blip r:embed="rId2"/>
          <a:stretch>
            <a:fillRect/>
          </a:stretch>
        </p:blipFill>
        <p:spPr>
          <a:xfrm>
            <a:off x="1035843" y="30017"/>
            <a:ext cx="7041357" cy="6827983"/>
          </a:xfrm>
          <a:prstGeom prst="rect">
            <a:avLst/>
          </a:prstGeom>
        </p:spPr>
      </p:pic>
    </p:spTree>
    <p:extLst>
      <p:ext uri="{BB962C8B-B14F-4D97-AF65-F5344CB8AC3E}">
        <p14:creationId xmlns:p14="http://schemas.microsoft.com/office/powerpoint/2010/main" val="2820582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343A1-7E41-64B4-B991-1E3A89A54FB3}"/>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B32B1D0D-1124-D156-2134-C6E0907D0231}"/>
              </a:ext>
            </a:extLst>
          </p:cNvPr>
          <p:cNvPicPr>
            <a:picLocks noChangeAspect="1"/>
          </p:cNvPicPr>
          <p:nvPr/>
        </p:nvPicPr>
        <p:blipFill>
          <a:blip r:embed="rId2"/>
          <a:stretch>
            <a:fillRect/>
          </a:stretch>
        </p:blipFill>
        <p:spPr>
          <a:xfrm>
            <a:off x="83313" y="660401"/>
            <a:ext cx="8661082" cy="6197600"/>
          </a:xfrm>
          <a:prstGeom prst="rect">
            <a:avLst/>
          </a:prstGeom>
        </p:spPr>
      </p:pic>
    </p:spTree>
    <p:extLst>
      <p:ext uri="{BB962C8B-B14F-4D97-AF65-F5344CB8AC3E}">
        <p14:creationId xmlns:p14="http://schemas.microsoft.com/office/powerpoint/2010/main" val="6206573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FD0E7-31D8-22DB-5F34-8FA9C89B8256}"/>
            </a:ext>
          </a:extLst>
        </p:cNvPr>
        <p:cNvGrpSpPr/>
        <p:nvPr/>
      </p:nvGrpSpPr>
      <p:grpSpPr>
        <a:xfrm>
          <a:off x="0" y="0"/>
          <a:ext cx="0" cy="0"/>
          <a:chOff x="0" y="0"/>
          <a:chExt cx="0" cy="0"/>
        </a:xfrm>
      </p:grpSpPr>
      <p:pic>
        <p:nvPicPr>
          <p:cNvPr id="4" name="Immagine 3">
            <a:extLst>
              <a:ext uri="{FF2B5EF4-FFF2-40B4-BE49-F238E27FC236}">
                <a16:creationId xmlns:a16="http://schemas.microsoft.com/office/drawing/2014/main" id="{51A5037B-B773-97D6-EF8A-07E3EBE48F39}"/>
              </a:ext>
            </a:extLst>
          </p:cNvPr>
          <p:cNvPicPr>
            <a:picLocks noChangeAspect="1"/>
          </p:cNvPicPr>
          <p:nvPr/>
        </p:nvPicPr>
        <p:blipFill>
          <a:blip r:embed="rId2"/>
          <a:stretch>
            <a:fillRect/>
          </a:stretch>
        </p:blipFill>
        <p:spPr>
          <a:xfrm>
            <a:off x="2142786" y="156706"/>
            <a:ext cx="4858428" cy="6544588"/>
          </a:xfrm>
          <a:prstGeom prst="rect">
            <a:avLst/>
          </a:prstGeom>
        </p:spPr>
      </p:pic>
    </p:spTree>
    <p:extLst>
      <p:ext uri="{BB962C8B-B14F-4D97-AF65-F5344CB8AC3E}">
        <p14:creationId xmlns:p14="http://schemas.microsoft.com/office/powerpoint/2010/main" val="13676655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Shape 465"/>
        <p:cNvGrpSpPr/>
        <p:nvPr/>
      </p:nvGrpSpPr>
      <p:grpSpPr>
        <a:xfrm>
          <a:off x="0" y="0"/>
          <a:ext cx="0" cy="0"/>
          <a:chOff x="0" y="0"/>
          <a:chExt cx="0" cy="0"/>
        </a:xfrm>
      </p:grpSpPr>
      <p:pic>
        <p:nvPicPr>
          <p:cNvPr id="466" name="Google Shape;466;p41"/>
          <p:cNvPicPr preferRelativeResize="0"/>
          <p:nvPr/>
        </p:nvPicPr>
        <p:blipFill rotWithShape="1">
          <a:blip r:embed="rId3">
            <a:alphaModFix/>
          </a:blip>
          <a:srcRect/>
          <a:stretch/>
        </p:blipFill>
        <p:spPr>
          <a:xfrm>
            <a:off x="4195572" y="0"/>
            <a:ext cx="3610355" cy="2375916"/>
          </a:xfrm>
          <a:prstGeom prst="rect">
            <a:avLst/>
          </a:prstGeom>
          <a:noFill/>
          <a:ln>
            <a:noFill/>
          </a:ln>
        </p:spPr>
      </p:pic>
      <p:pic>
        <p:nvPicPr>
          <p:cNvPr id="467" name="Google Shape;467;p41"/>
          <p:cNvPicPr preferRelativeResize="0"/>
          <p:nvPr/>
        </p:nvPicPr>
        <p:blipFill rotWithShape="1">
          <a:blip r:embed="rId4">
            <a:alphaModFix/>
          </a:blip>
          <a:srcRect/>
          <a:stretch/>
        </p:blipFill>
        <p:spPr>
          <a:xfrm>
            <a:off x="86863" y="0"/>
            <a:ext cx="2470409" cy="1018071"/>
          </a:xfrm>
          <a:prstGeom prst="rect">
            <a:avLst/>
          </a:prstGeom>
          <a:noFill/>
          <a:ln>
            <a:noFill/>
          </a:ln>
        </p:spPr>
      </p:pic>
      <p:sp>
        <p:nvSpPr>
          <p:cNvPr id="472" name="Google Shape;472;p41"/>
          <p:cNvSpPr txBox="1"/>
          <p:nvPr/>
        </p:nvSpPr>
        <p:spPr>
          <a:xfrm>
            <a:off x="0" y="2822702"/>
            <a:ext cx="9144000" cy="4036346"/>
          </a:xfrm>
          <a:prstGeom prst="rect">
            <a:avLst/>
          </a:prstGeom>
          <a:noFill/>
          <a:ln>
            <a:noFill/>
          </a:ln>
        </p:spPr>
        <p:txBody>
          <a:bodyPr spcFirstLastPara="1" wrap="square" lIns="0" tIns="12050" rIns="0" bIns="0" anchor="t" anchorCtr="0">
            <a:spAutoFit/>
          </a:bodyPr>
          <a:lstStyle/>
          <a:p>
            <a:pPr marL="12700" marR="5080" lvl="0" indent="0" algn="l" rtl="0">
              <a:lnSpc>
                <a:spcPct val="100000"/>
              </a:lnSpc>
              <a:spcBef>
                <a:spcPts val="0"/>
              </a:spcBef>
              <a:spcAft>
                <a:spcPts val="0"/>
              </a:spcAft>
              <a:buNone/>
            </a:pPr>
            <a:r>
              <a:rPr lang="en-US" sz="2400" dirty="0">
                <a:solidFill>
                  <a:schemeClr val="dk1"/>
                </a:solidFill>
                <a:latin typeface="Calibri"/>
                <a:ea typeface="Calibri"/>
                <a:cs typeface="Calibri"/>
                <a:sym typeface="Calibri"/>
              </a:rPr>
              <a:t>Il </a:t>
            </a:r>
            <a:r>
              <a:rPr lang="en-US" sz="2400" b="1" dirty="0">
                <a:solidFill>
                  <a:srgbClr val="FF0000"/>
                </a:solidFill>
                <a:latin typeface="Calibri"/>
                <a:ea typeface="Calibri"/>
                <a:cs typeface="Calibri"/>
                <a:sym typeface="Calibri"/>
              </a:rPr>
              <a:t>1° </a:t>
            </a:r>
            <a:r>
              <a:rPr lang="en-US" sz="2400" b="1" dirty="0" err="1">
                <a:solidFill>
                  <a:srgbClr val="FF0000"/>
                </a:solidFill>
                <a:latin typeface="Calibri"/>
                <a:ea typeface="Calibri"/>
                <a:cs typeface="Calibri"/>
                <a:sym typeface="Calibri"/>
              </a:rPr>
              <a:t>giugno</a:t>
            </a:r>
            <a:r>
              <a:rPr lang="en-US" sz="2400" b="1" dirty="0">
                <a:solidFill>
                  <a:srgbClr val="FF0000"/>
                </a:solidFill>
                <a:latin typeface="Calibri"/>
                <a:ea typeface="Calibri"/>
                <a:cs typeface="Calibri"/>
                <a:sym typeface="Calibri"/>
              </a:rPr>
              <a:t> 2007 </a:t>
            </a:r>
            <a:r>
              <a:rPr lang="en-US" sz="2400" dirty="0">
                <a:solidFill>
                  <a:schemeClr val="dk1"/>
                </a:solidFill>
                <a:latin typeface="Calibri"/>
                <a:ea typeface="Calibri"/>
                <a:cs typeface="Calibri"/>
                <a:sym typeface="Calibri"/>
              </a:rPr>
              <a:t>è </a:t>
            </a:r>
            <a:r>
              <a:rPr lang="en-US" sz="2400" dirty="0" err="1">
                <a:solidFill>
                  <a:schemeClr val="dk1"/>
                </a:solidFill>
                <a:latin typeface="Calibri"/>
                <a:ea typeface="Calibri"/>
                <a:cs typeface="Calibri"/>
                <a:sym typeface="Calibri"/>
              </a:rPr>
              <a:t>entrato</a:t>
            </a:r>
            <a:r>
              <a:rPr lang="en-US" sz="2400" dirty="0">
                <a:solidFill>
                  <a:schemeClr val="dk1"/>
                </a:solidFill>
                <a:latin typeface="Calibri"/>
                <a:ea typeface="Calibri"/>
                <a:cs typeface="Calibri"/>
                <a:sym typeface="Calibri"/>
              </a:rPr>
              <a:t> in </a:t>
            </a:r>
            <a:r>
              <a:rPr lang="en-US" sz="2400" dirty="0" err="1">
                <a:solidFill>
                  <a:schemeClr val="dk1"/>
                </a:solidFill>
                <a:latin typeface="Calibri"/>
                <a:ea typeface="Calibri"/>
                <a:cs typeface="Calibri"/>
                <a:sym typeface="Calibri"/>
              </a:rPr>
              <a:t>vigore</a:t>
            </a:r>
            <a:r>
              <a:rPr lang="en-US" sz="2400" dirty="0">
                <a:solidFill>
                  <a:schemeClr val="dk1"/>
                </a:solidFill>
                <a:latin typeface="Calibri"/>
                <a:ea typeface="Calibri"/>
                <a:cs typeface="Calibri"/>
                <a:sym typeface="Calibri"/>
              </a:rPr>
              <a:t> il	</a:t>
            </a:r>
            <a:r>
              <a:rPr lang="en-US" sz="2400" dirty="0" err="1">
                <a:solidFill>
                  <a:schemeClr val="dk1"/>
                </a:solidFill>
                <a:latin typeface="Calibri"/>
                <a:ea typeface="Calibri"/>
                <a:cs typeface="Calibri"/>
                <a:sym typeface="Calibri"/>
              </a:rPr>
              <a:t>Regolamento</a:t>
            </a:r>
            <a:r>
              <a:rPr lang="en-US" sz="2400" dirty="0">
                <a:solidFill>
                  <a:schemeClr val="dk1"/>
                </a:solidFill>
                <a:latin typeface="Calibri"/>
                <a:ea typeface="Calibri"/>
                <a:cs typeface="Calibri"/>
                <a:sym typeface="Calibri"/>
              </a:rPr>
              <a:t>  REACH (CE) n. 1907/2006 del </a:t>
            </a:r>
            <a:r>
              <a:rPr lang="en-US" sz="2400" dirty="0" err="1">
                <a:solidFill>
                  <a:schemeClr val="dk1"/>
                </a:solidFill>
                <a:latin typeface="Calibri"/>
                <a:ea typeface="Calibri"/>
                <a:cs typeface="Calibri"/>
                <a:sym typeface="Calibri"/>
              </a:rPr>
              <a:t>Parlamento</a:t>
            </a:r>
            <a:r>
              <a:rPr lang="en-US" sz="2400"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europeo</a:t>
            </a:r>
            <a:r>
              <a:rPr lang="en-US" sz="2400" dirty="0">
                <a:solidFill>
                  <a:schemeClr val="dk1"/>
                </a:solidFill>
                <a:latin typeface="Calibri"/>
                <a:ea typeface="Calibri"/>
                <a:cs typeface="Calibri"/>
                <a:sym typeface="Calibri"/>
              </a:rPr>
              <a:t> e  del Consiglio che, attraverso un unico testo  </a:t>
            </a:r>
            <a:r>
              <a:rPr lang="en-US" sz="2400" dirty="0" err="1">
                <a:solidFill>
                  <a:schemeClr val="dk1"/>
                </a:solidFill>
                <a:latin typeface="Calibri"/>
                <a:ea typeface="Calibri"/>
                <a:cs typeface="Calibri"/>
                <a:sym typeface="Calibri"/>
              </a:rPr>
              <a:t>normativo</a:t>
            </a:r>
            <a:r>
              <a:rPr lang="en-US" sz="2400"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sostituisce</a:t>
            </a:r>
            <a:r>
              <a:rPr lang="en-US" sz="2400" dirty="0">
                <a:solidFill>
                  <a:schemeClr val="dk1"/>
                </a:solidFill>
                <a:latin typeface="Calibri"/>
                <a:ea typeface="Calibri"/>
                <a:cs typeface="Calibri"/>
                <a:sym typeface="Calibri"/>
              </a:rPr>
              <a:t> buona parte della </a:t>
            </a:r>
            <a:r>
              <a:rPr lang="en-US" sz="2400" b="1" i="1" dirty="0" err="1">
                <a:solidFill>
                  <a:schemeClr val="dk1"/>
                </a:solidFill>
                <a:latin typeface="Calibri"/>
                <a:ea typeface="Calibri"/>
                <a:cs typeface="Calibri"/>
                <a:sym typeface="Calibri"/>
              </a:rPr>
              <a:t>legislazione</a:t>
            </a:r>
            <a:r>
              <a:rPr lang="en-US" sz="2400" b="1" i="1" dirty="0">
                <a:solidFill>
                  <a:schemeClr val="dk1"/>
                </a:solidFill>
                <a:latin typeface="Calibri"/>
                <a:ea typeface="Calibri"/>
                <a:cs typeface="Calibri"/>
                <a:sym typeface="Calibri"/>
              </a:rPr>
              <a:t>  </a:t>
            </a:r>
            <a:r>
              <a:rPr lang="en-US" sz="2400" b="1" i="1" dirty="0" err="1">
                <a:solidFill>
                  <a:schemeClr val="dk1"/>
                </a:solidFill>
                <a:latin typeface="Calibri"/>
                <a:ea typeface="Calibri"/>
                <a:cs typeface="Calibri"/>
                <a:sym typeface="Calibri"/>
              </a:rPr>
              <a:t>comunitaria</a:t>
            </a:r>
            <a:r>
              <a:rPr lang="en-US" sz="2400" b="1" i="1"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attualmente</a:t>
            </a:r>
            <a:r>
              <a:rPr lang="en-US" sz="2400" dirty="0">
                <a:solidFill>
                  <a:schemeClr val="dk1"/>
                </a:solidFill>
                <a:latin typeface="Calibri"/>
                <a:ea typeface="Calibri"/>
                <a:cs typeface="Calibri"/>
                <a:sym typeface="Calibri"/>
              </a:rPr>
              <a:t> in </a:t>
            </a:r>
            <a:r>
              <a:rPr lang="en-US" sz="2400" dirty="0" err="1">
                <a:solidFill>
                  <a:schemeClr val="dk1"/>
                </a:solidFill>
                <a:latin typeface="Calibri"/>
                <a:ea typeface="Calibri"/>
                <a:cs typeface="Calibri"/>
                <a:sym typeface="Calibri"/>
              </a:rPr>
              <a:t>vigore</a:t>
            </a:r>
            <a:r>
              <a:rPr lang="en-US" sz="2400" dirty="0">
                <a:solidFill>
                  <a:schemeClr val="dk1"/>
                </a:solidFill>
                <a:latin typeface="Calibri"/>
                <a:ea typeface="Calibri"/>
                <a:cs typeface="Calibri"/>
                <a:sym typeface="Calibri"/>
              </a:rPr>
              <a:t> </a:t>
            </a:r>
            <a:r>
              <a:rPr lang="en-US" sz="2400" b="1" i="1" dirty="0">
                <a:solidFill>
                  <a:schemeClr val="dk1"/>
                </a:solidFill>
                <a:latin typeface="Calibri"/>
                <a:ea typeface="Calibri"/>
                <a:cs typeface="Calibri"/>
                <a:sym typeface="Calibri"/>
              </a:rPr>
              <a:t>in materia di  sostanze chimiche.</a:t>
            </a:r>
          </a:p>
          <a:p>
            <a:pPr marL="12700" marR="5080" lvl="0" indent="0" algn="l" rtl="0">
              <a:lnSpc>
                <a:spcPct val="100000"/>
              </a:lnSpc>
              <a:spcBef>
                <a:spcPts val="0"/>
              </a:spcBef>
              <a:spcAft>
                <a:spcPts val="0"/>
              </a:spcAft>
              <a:buNone/>
            </a:pPr>
            <a:endParaRPr lang="en-US" sz="2400" b="1" i="1" dirty="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None/>
            </a:pPr>
            <a:r>
              <a:rPr lang="en-US" sz="2400" dirty="0">
                <a:solidFill>
                  <a:schemeClr val="dk1"/>
                </a:solidFill>
                <a:latin typeface="Calibri"/>
                <a:ea typeface="Calibri"/>
                <a:cs typeface="Calibri"/>
                <a:sym typeface="Calibri"/>
              </a:rPr>
              <a:t>REACH è l’acronimo di:</a:t>
            </a:r>
          </a:p>
          <a:p>
            <a:pPr marL="269875" marR="0" lvl="0" indent="-257809" algn="l" rtl="0">
              <a:lnSpc>
                <a:spcPct val="100000"/>
              </a:lnSpc>
              <a:spcBef>
                <a:spcPts val="675"/>
              </a:spcBef>
              <a:spcAft>
                <a:spcPts val="0"/>
              </a:spcAft>
              <a:buClr>
                <a:schemeClr val="dk1"/>
              </a:buClr>
              <a:buSzPts val="2800"/>
              <a:buFont typeface="Arial"/>
              <a:buChar char="•"/>
            </a:pPr>
            <a:r>
              <a:rPr lang="en-US" sz="2400" b="1" dirty="0">
                <a:solidFill>
                  <a:schemeClr val="dk1"/>
                </a:solidFill>
                <a:latin typeface="Calibri"/>
                <a:ea typeface="Calibri"/>
                <a:cs typeface="Calibri"/>
                <a:sym typeface="Calibri"/>
              </a:rPr>
              <a:t>R</a:t>
            </a:r>
            <a:r>
              <a:rPr lang="en-US" sz="2400" dirty="0">
                <a:solidFill>
                  <a:schemeClr val="dk1"/>
                </a:solidFill>
                <a:latin typeface="Calibri"/>
                <a:ea typeface="Calibri"/>
                <a:cs typeface="Calibri"/>
                <a:sym typeface="Calibri"/>
              </a:rPr>
              <a:t>egistration</a:t>
            </a:r>
          </a:p>
          <a:p>
            <a:pPr marL="269875" marR="0" lvl="0" indent="-257809" algn="l" rtl="0">
              <a:lnSpc>
                <a:spcPct val="100000"/>
              </a:lnSpc>
              <a:spcBef>
                <a:spcPts val="660"/>
              </a:spcBef>
              <a:spcAft>
                <a:spcPts val="0"/>
              </a:spcAft>
              <a:buClr>
                <a:schemeClr val="dk1"/>
              </a:buClr>
              <a:buSzPts val="2800"/>
              <a:buFont typeface="Arial"/>
              <a:buChar char="•"/>
            </a:pPr>
            <a:r>
              <a:rPr lang="en-US" sz="2400" b="1" dirty="0">
                <a:solidFill>
                  <a:schemeClr val="dk1"/>
                </a:solidFill>
                <a:latin typeface="Calibri"/>
                <a:ea typeface="Calibri"/>
                <a:cs typeface="Calibri"/>
                <a:sym typeface="Calibri"/>
              </a:rPr>
              <a:t>E</a:t>
            </a:r>
            <a:r>
              <a:rPr lang="en-US" sz="2400" dirty="0">
                <a:solidFill>
                  <a:schemeClr val="dk1"/>
                </a:solidFill>
                <a:latin typeface="Calibri"/>
                <a:ea typeface="Calibri"/>
                <a:cs typeface="Calibri"/>
                <a:sym typeface="Calibri"/>
              </a:rPr>
              <a:t>valuation</a:t>
            </a:r>
          </a:p>
          <a:p>
            <a:pPr marL="269875" marR="0" lvl="0" indent="-257809" algn="l" rtl="0">
              <a:lnSpc>
                <a:spcPct val="100000"/>
              </a:lnSpc>
              <a:spcBef>
                <a:spcPts val="660"/>
              </a:spcBef>
              <a:spcAft>
                <a:spcPts val="0"/>
              </a:spcAft>
              <a:buClr>
                <a:schemeClr val="dk1"/>
              </a:buClr>
              <a:buSzPts val="2800"/>
              <a:buFont typeface="Arial"/>
              <a:buChar char="•"/>
            </a:pPr>
            <a:r>
              <a:rPr lang="en-US" sz="2400" b="1" dirty="0" err="1">
                <a:solidFill>
                  <a:schemeClr val="dk1"/>
                </a:solidFill>
                <a:latin typeface="Calibri"/>
                <a:ea typeface="Calibri"/>
                <a:cs typeface="Calibri"/>
                <a:sym typeface="Calibri"/>
              </a:rPr>
              <a:t>A</a:t>
            </a:r>
            <a:r>
              <a:rPr lang="en-US" sz="2400" dirty="0" err="1">
                <a:solidFill>
                  <a:schemeClr val="dk1"/>
                </a:solidFill>
                <a:latin typeface="Calibri"/>
                <a:ea typeface="Calibri"/>
                <a:cs typeface="Calibri"/>
                <a:sym typeface="Calibri"/>
              </a:rPr>
              <a:t>uthorisation</a:t>
            </a:r>
            <a:r>
              <a:rPr lang="en-US" sz="2400" dirty="0">
                <a:solidFill>
                  <a:schemeClr val="dk1"/>
                </a:solidFill>
                <a:latin typeface="Calibri"/>
                <a:ea typeface="Calibri"/>
                <a:cs typeface="Calibri"/>
                <a:sym typeface="Calibri"/>
              </a:rPr>
              <a:t>	of </a:t>
            </a:r>
            <a:r>
              <a:rPr lang="en-US" sz="2400" b="1" dirty="0" err="1">
                <a:solidFill>
                  <a:schemeClr val="dk1"/>
                </a:solidFill>
                <a:latin typeface="Calibri"/>
                <a:ea typeface="Calibri"/>
                <a:cs typeface="Calibri"/>
                <a:sym typeface="Calibri"/>
              </a:rPr>
              <a:t>CH</a:t>
            </a:r>
            <a:r>
              <a:rPr lang="en-US" sz="2400" dirty="0" err="1">
                <a:solidFill>
                  <a:schemeClr val="dk1"/>
                </a:solidFill>
                <a:latin typeface="Calibri"/>
                <a:ea typeface="Calibri"/>
                <a:cs typeface="Calibri"/>
                <a:sym typeface="Calibri"/>
              </a:rPr>
              <a:t>emicals</a:t>
            </a:r>
            <a:endParaRPr lang="en-US" sz="2400" dirty="0">
              <a:solidFill>
                <a:schemeClr val="dk1"/>
              </a:solidFill>
              <a:latin typeface="Calibri"/>
              <a:ea typeface="Calibri"/>
              <a:cs typeface="Calibri"/>
              <a:sym typeface="Calibri"/>
            </a:endParaRPr>
          </a:p>
          <a:p>
            <a:pPr marL="12700" marR="5080" lvl="0" indent="0" algn="l" rtl="0">
              <a:lnSpc>
                <a:spcPct val="100000"/>
              </a:lnSpc>
              <a:spcBef>
                <a:spcPts val="0"/>
              </a:spcBef>
              <a:spcAft>
                <a:spcPts val="0"/>
              </a:spcAft>
              <a:buNone/>
            </a:pPr>
            <a:endParaRPr sz="2800" dirty="0">
              <a:solidFill>
                <a:schemeClr val="dk1"/>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CB5EFE02-E632-A3DB-D7C5-ADE49DA68775}"/>
              </a:ext>
            </a:extLst>
          </p:cNvPr>
          <p:cNvPicPr>
            <a:picLocks noChangeAspect="1"/>
          </p:cNvPicPr>
          <p:nvPr/>
        </p:nvPicPr>
        <p:blipFill>
          <a:blip r:embed="rId2"/>
          <a:stretch>
            <a:fillRect/>
          </a:stretch>
        </p:blipFill>
        <p:spPr>
          <a:xfrm>
            <a:off x="1799332" y="0"/>
            <a:ext cx="5545336" cy="6858000"/>
          </a:xfrm>
          <a:prstGeom prst="rect">
            <a:avLst/>
          </a:prstGeom>
        </p:spPr>
      </p:pic>
    </p:spTree>
    <p:extLst>
      <p:ext uri="{BB962C8B-B14F-4D97-AF65-F5344CB8AC3E}">
        <p14:creationId xmlns:p14="http://schemas.microsoft.com/office/powerpoint/2010/main" val="18742868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Shape 564"/>
        <p:cNvGrpSpPr/>
        <p:nvPr/>
      </p:nvGrpSpPr>
      <p:grpSpPr>
        <a:xfrm>
          <a:off x="0" y="0"/>
          <a:ext cx="0" cy="0"/>
          <a:chOff x="0" y="0"/>
          <a:chExt cx="0" cy="0"/>
        </a:xfrm>
      </p:grpSpPr>
      <p:sp>
        <p:nvSpPr>
          <p:cNvPr id="566" name="Google Shape;566;p53"/>
          <p:cNvSpPr txBox="1">
            <a:spLocks noGrp="1"/>
          </p:cNvSpPr>
          <p:nvPr>
            <p:ph type="title"/>
          </p:nvPr>
        </p:nvSpPr>
        <p:spPr>
          <a:xfrm>
            <a:off x="2288666" y="0"/>
            <a:ext cx="4566285" cy="697230"/>
          </a:xfrm>
          <a:prstGeom prst="rect">
            <a:avLst/>
          </a:prstGeom>
          <a:noFill/>
          <a:ln>
            <a:noFill/>
          </a:ln>
        </p:spPr>
        <p:txBody>
          <a:bodyPr spcFirstLastPara="1" wrap="square" lIns="0" tIns="13325" rIns="0" bIns="0" anchor="t" anchorCtr="0">
            <a:spAutoFit/>
          </a:bodyPr>
          <a:lstStyle/>
          <a:p>
            <a:pPr marL="12700" lvl="0" indent="0" algn="l" rtl="0">
              <a:lnSpc>
                <a:spcPct val="100000"/>
              </a:lnSpc>
              <a:spcBef>
                <a:spcPts val="0"/>
              </a:spcBef>
              <a:spcAft>
                <a:spcPts val="0"/>
              </a:spcAft>
              <a:buNone/>
            </a:pPr>
            <a:r>
              <a:rPr lang="en-US" b="1" dirty="0">
                <a:solidFill>
                  <a:srgbClr val="000000"/>
                </a:solidFill>
                <a:latin typeface="Calibri"/>
                <a:ea typeface="Calibri"/>
                <a:cs typeface="Calibri"/>
                <a:sym typeface="Calibri"/>
              </a:rPr>
              <a:t>VECCHIE ETICHETTE</a:t>
            </a:r>
            <a:endParaRPr dirty="0"/>
          </a:p>
        </p:txBody>
      </p:sp>
      <p:grpSp>
        <p:nvGrpSpPr>
          <p:cNvPr id="567" name="Google Shape;567;p53"/>
          <p:cNvGrpSpPr/>
          <p:nvPr/>
        </p:nvGrpSpPr>
        <p:grpSpPr>
          <a:xfrm>
            <a:off x="0" y="2333243"/>
            <a:ext cx="8109585" cy="4104132"/>
            <a:chOff x="0" y="2333243"/>
            <a:chExt cx="8109585" cy="4104132"/>
          </a:xfrm>
        </p:grpSpPr>
        <p:pic>
          <p:nvPicPr>
            <p:cNvPr id="568" name="Google Shape;568;p53"/>
            <p:cNvPicPr preferRelativeResize="0"/>
            <p:nvPr/>
          </p:nvPicPr>
          <p:blipFill rotWithShape="1">
            <a:blip r:embed="rId3">
              <a:alphaModFix/>
            </a:blip>
            <a:srcRect/>
            <a:stretch/>
          </p:blipFill>
          <p:spPr>
            <a:xfrm>
              <a:off x="1511808" y="2333243"/>
              <a:ext cx="6146291" cy="4104132"/>
            </a:xfrm>
            <a:prstGeom prst="rect">
              <a:avLst/>
            </a:prstGeom>
            <a:noFill/>
            <a:ln>
              <a:noFill/>
            </a:ln>
          </p:spPr>
        </p:pic>
        <p:sp>
          <p:nvSpPr>
            <p:cNvPr id="569" name="Google Shape;569;p53"/>
            <p:cNvSpPr/>
            <p:nvPr/>
          </p:nvSpPr>
          <p:spPr>
            <a:xfrm>
              <a:off x="1292478" y="5796940"/>
              <a:ext cx="1736725" cy="504190"/>
            </a:xfrm>
            <a:custGeom>
              <a:avLst/>
              <a:gdLst/>
              <a:ahLst/>
              <a:cxnLst/>
              <a:rect l="l" t="t" r="r" b="b"/>
              <a:pathLst>
                <a:path w="1736725" h="504189" extrusionOk="0">
                  <a:moveTo>
                    <a:pt x="22606" y="0"/>
                  </a:moveTo>
                  <a:lnTo>
                    <a:pt x="0" y="106400"/>
                  </a:lnTo>
                  <a:lnTo>
                    <a:pt x="1618996" y="450545"/>
                  </a:lnTo>
                  <a:lnTo>
                    <a:pt x="1607693" y="503745"/>
                  </a:lnTo>
                  <a:lnTo>
                    <a:pt x="1736725" y="419963"/>
                  </a:lnTo>
                  <a:lnTo>
                    <a:pt x="1652904" y="290944"/>
                  </a:lnTo>
                  <a:lnTo>
                    <a:pt x="1641602" y="344144"/>
                  </a:lnTo>
                  <a:lnTo>
                    <a:pt x="22606" y="0"/>
                  </a:lnTo>
                  <a:close/>
                </a:path>
              </a:pathLst>
            </a:custGeom>
            <a:solidFill>
              <a:srgbClr val="5B9BD4"/>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0" name="Google Shape;570;p53"/>
            <p:cNvSpPr/>
            <p:nvPr/>
          </p:nvSpPr>
          <p:spPr>
            <a:xfrm>
              <a:off x="1292478" y="5796940"/>
              <a:ext cx="1736725" cy="504190"/>
            </a:xfrm>
            <a:custGeom>
              <a:avLst/>
              <a:gdLst/>
              <a:ahLst/>
              <a:cxnLst/>
              <a:rect l="l" t="t" r="r" b="b"/>
              <a:pathLst>
                <a:path w="1736725" h="504189" extrusionOk="0">
                  <a:moveTo>
                    <a:pt x="22606" y="0"/>
                  </a:moveTo>
                  <a:lnTo>
                    <a:pt x="1641602" y="344144"/>
                  </a:lnTo>
                  <a:lnTo>
                    <a:pt x="1652904" y="290944"/>
                  </a:lnTo>
                  <a:lnTo>
                    <a:pt x="1736725" y="419963"/>
                  </a:lnTo>
                  <a:lnTo>
                    <a:pt x="1607693" y="503745"/>
                  </a:lnTo>
                  <a:lnTo>
                    <a:pt x="1618996" y="450545"/>
                  </a:lnTo>
                  <a:lnTo>
                    <a:pt x="0" y="106400"/>
                  </a:lnTo>
                  <a:lnTo>
                    <a:pt x="22606" y="0"/>
                  </a:lnTo>
                  <a:close/>
                </a:path>
              </a:pathLst>
            </a:custGeom>
            <a:noFill/>
            <a:ln w="12675" cap="flat" cmpd="sng">
              <a:solidFill>
                <a:srgbClr val="41709C"/>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1" name="Google Shape;571;p53"/>
            <p:cNvSpPr/>
            <p:nvPr/>
          </p:nvSpPr>
          <p:spPr>
            <a:xfrm>
              <a:off x="6362700" y="5921057"/>
              <a:ext cx="1746885" cy="447675"/>
            </a:xfrm>
            <a:custGeom>
              <a:avLst/>
              <a:gdLst/>
              <a:ahLst/>
              <a:cxnLst/>
              <a:rect l="l" t="t" r="r" b="b"/>
              <a:pathLst>
                <a:path w="1746884" h="447675" extrusionOk="0">
                  <a:moveTo>
                    <a:pt x="1727834" y="0"/>
                  </a:moveTo>
                  <a:lnTo>
                    <a:pt x="97027" y="287566"/>
                  </a:lnTo>
                  <a:lnTo>
                    <a:pt x="87629" y="234391"/>
                  </a:lnTo>
                  <a:lnTo>
                    <a:pt x="0" y="359498"/>
                  </a:lnTo>
                  <a:lnTo>
                    <a:pt x="125095" y="447103"/>
                  </a:lnTo>
                  <a:lnTo>
                    <a:pt x="115697" y="393928"/>
                  </a:lnTo>
                  <a:lnTo>
                    <a:pt x="1746503" y="106362"/>
                  </a:lnTo>
                  <a:lnTo>
                    <a:pt x="1727834" y="0"/>
                  </a:lnTo>
                  <a:close/>
                </a:path>
              </a:pathLst>
            </a:custGeom>
            <a:solidFill>
              <a:srgbClr val="5B9BD4"/>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2" name="Google Shape;572;p53"/>
            <p:cNvSpPr/>
            <p:nvPr/>
          </p:nvSpPr>
          <p:spPr>
            <a:xfrm>
              <a:off x="6362700" y="5921057"/>
              <a:ext cx="1746885" cy="447675"/>
            </a:xfrm>
            <a:custGeom>
              <a:avLst/>
              <a:gdLst/>
              <a:ahLst/>
              <a:cxnLst/>
              <a:rect l="l" t="t" r="r" b="b"/>
              <a:pathLst>
                <a:path w="1746884" h="447675" extrusionOk="0">
                  <a:moveTo>
                    <a:pt x="1746503" y="106362"/>
                  </a:moveTo>
                  <a:lnTo>
                    <a:pt x="115697" y="393928"/>
                  </a:lnTo>
                  <a:lnTo>
                    <a:pt x="125095" y="447103"/>
                  </a:lnTo>
                  <a:lnTo>
                    <a:pt x="0" y="359498"/>
                  </a:lnTo>
                  <a:lnTo>
                    <a:pt x="87629" y="234391"/>
                  </a:lnTo>
                  <a:lnTo>
                    <a:pt x="97027" y="287566"/>
                  </a:lnTo>
                  <a:lnTo>
                    <a:pt x="1727834" y="0"/>
                  </a:lnTo>
                  <a:lnTo>
                    <a:pt x="1746503" y="106362"/>
                  </a:lnTo>
                  <a:close/>
                </a:path>
              </a:pathLst>
            </a:custGeom>
            <a:noFill/>
            <a:ln w="12675" cap="flat" cmpd="sng">
              <a:solidFill>
                <a:srgbClr val="41709C"/>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73" name="Google Shape;573;p53"/>
            <p:cNvPicPr preferRelativeResize="0"/>
            <p:nvPr/>
          </p:nvPicPr>
          <p:blipFill rotWithShape="1">
            <a:blip r:embed="rId4">
              <a:alphaModFix/>
            </a:blip>
            <a:srcRect/>
            <a:stretch/>
          </p:blipFill>
          <p:spPr>
            <a:xfrm>
              <a:off x="0" y="5356860"/>
              <a:ext cx="1580388" cy="513588"/>
            </a:xfrm>
            <a:prstGeom prst="rect">
              <a:avLst/>
            </a:prstGeom>
            <a:noFill/>
            <a:ln>
              <a:noFill/>
            </a:ln>
          </p:spPr>
        </p:pic>
      </p:grpSp>
      <p:sp>
        <p:nvSpPr>
          <p:cNvPr id="574" name="Google Shape;574;p53"/>
          <p:cNvSpPr txBox="1"/>
          <p:nvPr/>
        </p:nvSpPr>
        <p:spPr>
          <a:xfrm>
            <a:off x="117449" y="5406948"/>
            <a:ext cx="1313180" cy="30035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800" b="1">
                <a:solidFill>
                  <a:schemeClr val="dk1"/>
                </a:solidFill>
                <a:latin typeface="Calibri"/>
                <a:ea typeface="Calibri"/>
                <a:cs typeface="Calibri"/>
                <a:sym typeface="Calibri"/>
              </a:rPr>
              <a:t>CAS NUMBER</a:t>
            </a:r>
            <a:endParaRPr sz="1800">
              <a:solidFill>
                <a:schemeClr val="dk1"/>
              </a:solidFill>
              <a:latin typeface="Calibri"/>
              <a:ea typeface="Calibri"/>
              <a:cs typeface="Calibri"/>
              <a:sym typeface="Calibri"/>
            </a:endParaRPr>
          </a:p>
        </p:txBody>
      </p:sp>
      <p:pic>
        <p:nvPicPr>
          <p:cNvPr id="575" name="Google Shape;575;p53"/>
          <p:cNvPicPr preferRelativeResize="0"/>
          <p:nvPr/>
        </p:nvPicPr>
        <p:blipFill rotWithShape="1">
          <a:blip r:embed="rId5">
            <a:alphaModFix/>
          </a:blip>
          <a:srcRect/>
          <a:stretch/>
        </p:blipFill>
        <p:spPr>
          <a:xfrm>
            <a:off x="7610856" y="5416296"/>
            <a:ext cx="1533144" cy="513588"/>
          </a:xfrm>
          <a:prstGeom prst="rect">
            <a:avLst/>
          </a:prstGeom>
          <a:noFill/>
          <a:ln>
            <a:noFill/>
          </a:ln>
        </p:spPr>
      </p:pic>
      <p:sp>
        <p:nvSpPr>
          <p:cNvPr id="576" name="Google Shape;576;p53"/>
          <p:cNvSpPr txBox="1"/>
          <p:nvPr/>
        </p:nvSpPr>
        <p:spPr>
          <a:xfrm>
            <a:off x="7742935" y="5466994"/>
            <a:ext cx="1313180" cy="2997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800" b="1">
                <a:solidFill>
                  <a:schemeClr val="dk1"/>
                </a:solidFill>
                <a:latin typeface="Calibri"/>
                <a:ea typeface="Calibri"/>
                <a:cs typeface="Calibri"/>
                <a:sym typeface="Calibri"/>
              </a:rPr>
              <a:t>NUMERO CEE</a:t>
            </a:r>
            <a:endParaRPr sz="18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3E37D042-87DC-79BD-2D49-DC6710D67B26}"/>
              </a:ext>
            </a:extLst>
          </p:cNvPr>
          <p:cNvSpPr txBox="1"/>
          <p:nvPr/>
        </p:nvSpPr>
        <p:spPr>
          <a:xfrm>
            <a:off x="215900" y="459239"/>
            <a:ext cx="8356600" cy="5257850"/>
          </a:xfrm>
          <a:prstGeom prst="rect">
            <a:avLst/>
          </a:prstGeom>
          <a:noFill/>
        </p:spPr>
        <p:txBody>
          <a:bodyPr wrap="square">
            <a:spAutoFit/>
          </a:bodyPr>
          <a:lstStyle/>
          <a:p>
            <a:pPr algn="ctr">
              <a:lnSpc>
                <a:spcPct val="150000"/>
              </a:lnSpc>
            </a:pPr>
            <a:r>
              <a:rPr lang="it-IT" sz="2800" b="1" dirty="0">
                <a:solidFill>
                  <a:srgbClr val="0070C0"/>
                </a:solidFill>
              </a:rPr>
              <a:t>Istruzioni per il lava occhi</a:t>
            </a:r>
          </a:p>
          <a:p>
            <a:pPr>
              <a:lnSpc>
                <a:spcPct val="150000"/>
              </a:lnSpc>
            </a:pPr>
            <a:r>
              <a:rPr lang="it-IT" sz="1800" dirty="0"/>
              <a:t>In quasi tutti i casi, si consiglia di sciacquare la pelle e gli occhi con abbondante acqua per almeno 15 minuti. </a:t>
            </a:r>
          </a:p>
          <a:p>
            <a:pPr>
              <a:lnSpc>
                <a:spcPct val="150000"/>
              </a:lnSpc>
            </a:pPr>
            <a:endParaRPr lang="it-IT" sz="1800" b="1" dirty="0">
              <a:solidFill>
                <a:srgbClr val="7030A0"/>
              </a:solidFill>
            </a:endParaRPr>
          </a:p>
          <a:p>
            <a:pPr>
              <a:lnSpc>
                <a:spcPct val="150000"/>
              </a:lnSpc>
            </a:pPr>
            <a:r>
              <a:rPr lang="it-IT" sz="1800" b="1" dirty="0">
                <a:solidFill>
                  <a:srgbClr val="7030A0"/>
                </a:solidFill>
              </a:rPr>
              <a:t>Le uniche eccezioni sono rappresentate dall'esposizione della pelle a sostanze chimiche che </a:t>
            </a:r>
            <a:r>
              <a:rPr lang="it-IT" sz="1800" b="1" dirty="0">
                <a:solidFill>
                  <a:srgbClr val="7030A0"/>
                </a:solidFill>
                <a:latin typeface="Times New Roman" panose="02020603050405020304" pitchFamily="18" charset="0"/>
                <a:cs typeface="Times New Roman" panose="02020603050405020304" pitchFamily="18" charset="0"/>
              </a:rPr>
              <a:t>reagiscono</a:t>
            </a:r>
            <a:r>
              <a:rPr lang="it-IT" sz="1800" b="1" dirty="0">
                <a:solidFill>
                  <a:srgbClr val="7030A0"/>
                </a:solidFill>
              </a:rPr>
              <a:t> con l'acqua e che di solito sono solide (ad esempio la calce, CaO).</a:t>
            </a:r>
          </a:p>
          <a:p>
            <a:pPr>
              <a:lnSpc>
                <a:spcPct val="150000"/>
              </a:lnSpc>
            </a:pPr>
            <a:endParaRPr lang="it-IT" sz="1800" b="1" dirty="0">
              <a:solidFill>
                <a:srgbClr val="FF0000"/>
              </a:solidFill>
            </a:endParaRPr>
          </a:p>
          <a:p>
            <a:pPr>
              <a:lnSpc>
                <a:spcPct val="150000"/>
              </a:lnSpc>
            </a:pPr>
            <a:r>
              <a:rPr lang="it-IT" sz="1800" b="1" dirty="0">
                <a:solidFill>
                  <a:srgbClr val="FF0000"/>
                </a:solidFill>
              </a:rPr>
              <a:t>In questi casi, è necessario utilizzare una carta di credito o uno strumento simile per raschiare la maggior parte della sostanza chimica dalla pelle. </a:t>
            </a:r>
            <a:r>
              <a:rPr lang="it-IT" sz="1800" dirty="0"/>
              <a:t>In caso di esposizione agli occhi e di esposizione cutanea significativa si consiglia il trasporto immediato al pronto soccorso o a un medico.</a:t>
            </a:r>
          </a:p>
        </p:txBody>
      </p:sp>
    </p:spTree>
    <p:extLst>
      <p:ext uri="{BB962C8B-B14F-4D97-AF65-F5344CB8AC3E}">
        <p14:creationId xmlns:p14="http://schemas.microsoft.com/office/powerpoint/2010/main" val="32135599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Shape 580"/>
        <p:cNvGrpSpPr/>
        <p:nvPr/>
      </p:nvGrpSpPr>
      <p:grpSpPr>
        <a:xfrm>
          <a:off x="0" y="0"/>
          <a:ext cx="0" cy="0"/>
          <a:chOff x="0" y="0"/>
          <a:chExt cx="0" cy="0"/>
        </a:xfrm>
      </p:grpSpPr>
      <p:pic>
        <p:nvPicPr>
          <p:cNvPr id="581" name="Google Shape;581;p57"/>
          <p:cNvPicPr preferRelativeResize="0"/>
          <p:nvPr/>
        </p:nvPicPr>
        <p:blipFill rotWithShape="1">
          <a:blip r:embed="rId3">
            <a:alphaModFix/>
          </a:blip>
          <a:srcRect/>
          <a:stretch/>
        </p:blipFill>
        <p:spPr>
          <a:xfrm>
            <a:off x="1354832" y="187439"/>
            <a:ext cx="6198114" cy="1054640"/>
          </a:xfrm>
          <a:prstGeom prst="rect">
            <a:avLst/>
          </a:prstGeom>
          <a:noFill/>
          <a:ln>
            <a:noFill/>
          </a:ln>
        </p:spPr>
      </p:pic>
      <p:pic>
        <p:nvPicPr>
          <p:cNvPr id="582" name="Google Shape;582;p57"/>
          <p:cNvPicPr preferRelativeResize="0"/>
          <p:nvPr/>
        </p:nvPicPr>
        <p:blipFill rotWithShape="1">
          <a:blip r:embed="rId4">
            <a:alphaModFix/>
          </a:blip>
          <a:srcRect/>
          <a:stretch/>
        </p:blipFill>
        <p:spPr>
          <a:xfrm>
            <a:off x="1624573" y="1431025"/>
            <a:ext cx="1978172" cy="2005604"/>
          </a:xfrm>
          <a:prstGeom prst="rect">
            <a:avLst/>
          </a:prstGeom>
          <a:noFill/>
          <a:ln>
            <a:noFill/>
          </a:ln>
        </p:spPr>
      </p:pic>
      <p:pic>
        <p:nvPicPr>
          <p:cNvPr id="583" name="Google Shape;583;p57"/>
          <p:cNvPicPr preferRelativeResize="0"/>
          <p:nvPr/>
        </p:nvPicPr>
        <p:blipFill rotWithShape="1">
          <a:blip r:embed="rId5">
            <a:alphaModFix/>
          </a:blip>
          <a:srcRect/>
          <a:stretch/>
        </p:blipFill>
        <p:spPr>
          <a:xfrm>
            <a:off x="5177017" y="1431025"/>
            <a:ext cx="1978172" cy="1941597"/>
          </a:xfrm>
          <a:prstGeom prst="rect">
            <a:avLst/>
          </a:prstGeom>
          <a:noFill/>
          <a:ln>
            <a:noFill/>
          </a:ln>
        </p:spPr>
      </p:pic>
      <p:pic>
        <p:nvPicPr>
          <p:cNvPr id="584" name="Google Shape;584;p57"/>
          <p:cNvPicPr preferRelativeResize="0"/>
          <p:nvPr/>
        </p:nvPicPr>
        <p:blipFill rotWithShape="1">
          <a:blip r:embed="rId6">
            <a:alphaModFix/>
          </a:blip>
          <a:srcRect/>
          <a:stretch/>
        </p:blipFill>
        <p:spPr>
          <a:xfrm>
            <a:off x="1624573" y="3995917"/>
            <a:ext cx="1978172" cy="1996460"/>
          </a:xfrm>
          <a:prstGeom prst="rect">
            <a:avLst/>
          </a:prstGeom>
          <a:noFill/>
          <a:ln>
            <a:noFill/>
          </a:ln>
        </p:spPr>
      </p:pic>
      <p:pic>
        <p:nvPicPr>
          <p:cNvPr id="585" name="Google Shape;585;p57"/>
          <p:cNvPicPr preferRelativeResize="0"/>
          <p:nvPr/>
        </p:nvPicPr>
        <p:blipFill rotWithShape="1">
          <a:blip r:embed="rId7">
            <a:alphaModFix/>
          </a:blip>
          <a:srcRect/>
          <a:stretch/>
        </p:blipFill>
        <p:spPr>
          <a:xfrm>
            <a:off x="5177017" y="3963903"/>
            <a:ext cx="1978172" cy="1976669"/>
          </a:xfrm>
          <a:prstGeom prst="rect">
            <a:avLst/>
          </a:prstGeom>
          <a:noFill/>
          <a:ln>
            <a:noFill/>
          </a:ln>
        </p:spPr>
      </p:pic>
      <p:sp>
        <p:nvSpPr>
          <p:cNvPr id="586" name="Google Shape;586;p57"/>
          <p:cNvSpPr txBox="1"/>
          <p:nvPr/>
        </p:nvSpPr>
        <p:spPr>
          <a:xfrm>
            <a:off x="1891283" y="3480815"/>
            <a:ext cx="1511935" cy="306705"/>
          </a:xfrm>
          <a:prstGeom prst="rect">
            <a:avLst/>
          </a:prstGeom>
          <a:solidFill>
            <a:srgbClr val="5B9BD4"/>
          </a:solidFill>
          <a:ln w="12175" cap="flat" cmpd="sng">
            <a:solidFill>
              <a:srgbClr val="41709C"/>
            </a:solidFill>
            <a:prstDash val="solid"/>
            <a:round/>
            <a:headEnd type="none" w="sm" len="sm"/>
            <a:tailEnd type="none" w="sm" len="sm"/>
          </a:ln>
        </p:spPr>
        <p:txBody>
          <a:bodyPr spcFirstLastPara="1" wrap="square" lIns="0" tIns="38725" rIns="0" bIns="0" anchor="t" anchorCtr="0">
            <a:spAutoFit/>
          </a:bodyPr>
          <a:lstStyle/>
          <a:p>
            <a:pPr marL="375285" marR="0" lvl="0" indent="0" algn="l" rtl="0">
              <a:lnSpc>
                <a:spcPct val="100000"/>
              </a:lnSpc>
              <a:spcBef>
                <a:spcPts val="0"/>
              </a:spcBef>
              <a:spcAft>
                <a:spcPts val="0"/>
              </a:spcAft>
              <a:buNone/>
            </a:pPr>
            <a:r>
              <a:rPr lang="en-US" sz="1350">
                <a:solidFill>
                  <a:srgbClr val="FFFFFF"/>
                </a:solidFill>
                <a:latin typeface="Calibri"/>
                <a:ea typeface="Calibri"/>
                <a:cs typeface="Calibri"/>
                <a:sym typeface="Calibri"/>
              </a:rPr>
              <a:t>Esplosive E</a:t>
            </a:r>
            <a:endParaRPr sz="1350">
              <a:solidFill>
                <a:schemeClr val="dk1"/>
              </a:solidFill>
              <a:latin typeface="Calibri"/>
              <a:ea typeface="Calibri"/>
              <a:cs typeface="Calibri"/>
              <a:sym typeface="Calibri"/>
            </a:endParaRPr>
          </a:p>
        </p:txBody>
      </p:sp>
      <p:sp>
        <p:nvSpPr>
          <p:cNvPr id="587" name="Google Shape;587;p57"/>
          <p:cNvSpPr txBox="1"/>
          <p:nvPr/>
        </p:nvSpPr>
        <p:spPr>
          <a:xfrm>
            <a:off x="5417820" y="3480815"/>
            <a:ext cx="1524000" cy="292735"/>
          </a:xfrm>
          <a:prstGeom prst="rect">
            <a:avLst/>
          </a:prstGeom>
          <a:solidFill>
            <a:srgbClr val="5B9BD4"/>
          </a:solidFill>
          <a:ln w="12175" cap="flat" cmpd="sng">
            <a:solidFill>
              <a:srgbClr val="41709C"/>
            </a:solidFill>
            <a:prstDash val="solid"/>
            <a:round/>
            <a:headEnd type="none" w="sm" len="sm"/>
            <a:tailEnd type="none" w="sm" len="sm"/>
          </a:ln>
        </p:spPr>
        <p:txBody>
          <a:bodyPr spcFirstLastPara="1" wrap="square" lIns="0" tIns="32375" rIns="0" bIns="0" anchor="t" anchorCtr="0">
            <a:spAutoFit/>
          </a:bodyPr>
          <a:lstStyle/>
          <a:p>
            <a:pPr marL="409575" marR="0" lvl="0" indent="0" algn="l" rtl="0">
              <a:lnSpc>
                <a:spcPct val="100000"/>
              </a:lnSpc>
              <a:spcBef>
                <a:spcPts val="0"/>
              </a:spcBef>
              <a:spcAft>
                <a:spcPts val="0"/>
              </a:spcAft>
              <a:buNone/>
            </a:pPr>
            <a:r>
              <a:rPr lang="en-US" sz="1350">
                <a:solidFill>
                  <a:srgbClr val="FFFFFF"/>
                </a:solidFill>
                <a:latin typeface="Calibri"/>
                <a:ea typeface="Calibri"/>
                <a:cs typeface="Calibri"/>
                <a:sym typeface="Calibri"/>
              </a:rPr>
              <a:t>Tossiche T</a:t>
            </a:r>
            <a:endParaRPr sz="1350">
              <a:solidFill>
                <a:schemeClr val="dk1"/>
              </a:solidFill>
              <a:latin typeface="Calibri"/>
              <a:ea typeface="Calibri"/>
              <a:cs typeface="Calibri"/>
              <a:sym typeface="Calibri"/>
            </a:endParaRPr>
          </a:p>
        </p:txBody>
      </p:sp>
      <p:sp>
        <p:nvSpPr>
          <p:cNvPr id="588" name="Google Shape;588;p57"/>
          <p:cNvSpPr txBox="1"/>
          <p:nvPr/>
        </p:nvSpPr>
        <p:spPr>
          <a:xfrm>
            <a:off x="1839467" y="6193535"/>
            <a:ext cx="1567180" cy="271780"/>
          </a:xfrm>
          <a:prstGeom prst="rect">
            <a:avLst/>
          </a:prstGeom>
          <a:solidFill>
            <a:srgbClr val="5B9BD4"/>
          </a:solidFill>
          <a:ln w="12175" cap="flat" cmpd="sng">
            <a:solidFill>
              <a:srgbClr val="41709C"/>
            </a:solidFill>
            <a:prstDash val="solid"/>
            <a:round/>
            <a:headEnd type="none" w="sm" len="sm"/>
            <a:tailEnd type="none" w="sm" len="sm"/>
          </a:ln>
        </p:spPr>
        <p:txBody>
          <a:bodyPr spcFirstLastPara="1" wrap="square" lIns="0" tIns="22850" rIns="0" bIns="0" anchor="t" anchorCtr="0">
            <a:spAutoFit/>
          </a:bodyPr>
          <a:lstStyle/>
          <a:p>
            <a:pPr marL="292100" marR="0" lvl="0" indent="0" algn="l" rtl="0">
              <a:lnSpc>
                <a:spcPct val="100000"/>
              </a:lnSpc>
              <a:spcBef>
                <a:spcPts val="0"/>
              </a:spcBef>
              <a:spcAft>
                <a:spcPts val="0"/>
              </a:spcAft>
              <a:buNone/>
            </a:pPr>
            <a:r>
              <a:rPr lang="en-US" sz="1350">
                <a:solidFill>
                  <a:srgbClr val="FFFFFF"/>
                </a:solidFill>
                <a:latin typeface="Calibri"/>
                <a:ea typeface="Calibri"/>
                <a:cs typeface="Calibri"/>
                <a:sym typeface="Calibri"/>
              </a:rPr>
              <a:t>Comburenti O</a:t>
            </a:r>
            <a:endParaRPr sz="1350">
              <a:solidFill>
                <a:schemeClr val="dk1"/>
              </a:solidFill>
              <a:latin typeface="Calibri"/>
              <a:ea typeface="Calibri"/>
              <a:cs typeface="Calibri"/>
              <a:sym typeface="Calibri"/>
            </a:endParaRPr>
          </a:p>
        </p:txBody>
      </p:sp>
      <p:sp>
        <p:nvSpPr>
          <p:cNvPr id="589" name="Google Shape;589;p57"/>
          <p:cNvSpPr txBox="1"/>
          <p:nvPr/>
        </p:nvSpPr>
        <p:spPr>
          <a:xfrm>
            <a:off x="5443728" y="6128003"/>
            <a:ext cx="1511935" cy="350520"/>
          </a:xfrm>
          <a:prstGeom prst="rect">
            <a:avLst/>
          </a:prstGeom>
          <a:solidFill>
            <a:srgbClr val="5B9BD4"/>
          </a:solidFill>
          <a:ln w="12175" cap="flat" cmpd="sng">
            <a:solidFill>
              <a:srgbClr val="41709C"/>
            </a:solidFill>
            <a:prstDash val="solid"/>
            <a:round/>
            <a:headEnd type="none" w="sm" len="sm"/>
            <a:tailEnd type="none" w="sm" len="sm"/>
          </a:ln>
        </p:spPr>
        <p:txBody>
          <a:bodyPr spcFirstLastPara="1" wrap="square" lIns="0" tIns="61575" rIns="0" bIns="0" anchor="t" anchorCtr="0">
            <a:spAutoFit/>
          </a:bodyPr>
          <a:lstStyle/>
          <a:p>
            <a:pPr marL="342900" marR="0" lvl="0" indent="0" algn="l" rtl="0">
              <a:lnSpc>
                <a:spcPct val="100000"/>
              </a:lnSpc>
              <a:spcBef>
                <a:spcPts val="0"/>
              </a:spcBef>
              <a:spcAft>
                <a:spcPts val="0"/>
              </a:spcAft>
              <a:buNone/>
            </a:pPr>
            <a:r>
              <a:rPr lang="en-US" sz="1350">
                <a:solidFill>
                  <a:srgbClr val="FFFFFF"/>
                </a:solidFill>
                <a:latin typeface="Calibri"/>
                <a:ea typeface="Calibri"/>
                <a:cs typeface="Calibri"/>
                <a:sym typeface="Calibri"/>
              </a:rPr>
              <a:t>Corrosive C</a:t>
            </a:r>
            <a:endParaRPr sz="1350">
              <a:solidFill>
                <a:schemeClr val="dk1"/>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Shape 593"/>
        <p:cNvGrpSpPr/>
        <p:nvPr/>
      </p:nvGrpSpPr>
      <p:grpSpPr>
        <a:xfrm>
          <a:off x="0" y="0"/>
          <a:ext cx="0" cy="0"/>
          <a:chOff x="0" y="0"/>
          <a:chExt cx="0" cy="0"/>
        </a:xfrm>
      </p:grpSpPr>
      <p:pic>
        <p:nvPicPr>
          <p:cNvPr id="594" name="Google Shape;594;p58"/>
          <p:cNvPicPr preferRelativeResize="0"/>
          <p:nvPr/>
        </p:nvPicPr>
        <p:blipFill rotWithShape="1">
          <a:blip r:embed="rId3">
            <a:alphaModFix/>
          </a:blip>
          <a:srcRect/>
          <a:stretch/>
        </p:blipFill>
        <p:spPr>
          <a:xfrm>
            <a:off x="1645920" y="336804"/>
            <a:ext cx="5884164" cy="1056132"/>
          </a:xfrm>
          <a:prstGeom prst="rect">
            <a:avLst/>
          </a:prstGeom>
          <a:noFill/>
          <a:ln>
            <a:noFill/>
          </a:ln>
        </p:spPr>
      </p:pic>
      <p:pic>
        <p:nvPicPr>
          <p:cNvPr id="595" name="Google Shape;595;p58"/>
          <p:cNvPicPr preferRelativeResize="0"/>
          <p:nvPr/>
        </p:nvPicPr>
        <p:blipFill rotWithShape="1">
          <a:blip r:embed="rId4">
            <a:alphaModFix/>
          </a:blip>
          <a:srcRect/>
          <a:stretch/>
        </p:blipFill>
        <p:spPr>
          <a:xfrm>
            <a:off x="2333233" y="1658091"/>
            <a:ext cx="1978172" cy="1976669"/>
          </a:xfrm>
          <a:prstGeom prst="rect">
            <a:avLst/>
          </a:prstGeom>
          <a:noFill/>
          <a:ln>
            <a:noFill/>
          </a:ln>
        </p:spPr>
      </p:pic>
      <p:pic>
        <p:nvPicPr>
          <p:cNvPr id="596" name="Google Shape;596;p58"/>
          <p:cNvPicPr preferRelativeResize="0"/>
          <p:nvPr/>
        </p:nvPicPr>
        <p:blipFill rotWithShape="1">
          <a:blip r:embed="rId5">
            <a:alphaModFix/>
          </a:blip>
          <a:srcRect/>
          <a:stretch/>
        </p:blipFill>
        <p:spPr>
          <a:xfrm>
            <a:off x="4555214" y="1709917"/>
            <a:ext cx="1930950" cy="1946169"/>
          </a:xfrm>
          <a:prstGeom prst="rect">
            <a:avLst/>
          </a:prstGeom>
          <a:noFill/>
          <a:ln>
            <a:noFill/>
          </a:ln>
        </p:spPr>
      </p:pic>
      <p:sp>
        <p:nvSpPr>
          <p:cNvPr id="597" name="Google Shape;597;p58"/>
          <p:cNvSpPr txBox="1"/>
          <p:nvPr/>
        </p:nvSpPr>
        <p:spPr>
          <a:xfrm>
            <a:off x="111252" y="2025395"/>
            <a:ext cx="1945005" cy="541020"/>
          </a:xfrm>
          <a:prstGeom prst="rect">
            <a:avLst/>
          </a:prstGeom>
          <a:solidFill>
            <a:srgbClr val="5B9BD4"/>
          </a:solidFill>
          <a:ln w="12175" cap="flat" cmpd="sng">
            <a:solidFill>
              <a:srgbClr val="41709C"/>
            </a:solidFill>
            <a:prstDash val="solid"/>
            <a:round/>
            <a:headEnd type="none" w="sm" len="sm"/>
            <a:tailEnd type="none" w="sm" len="sm"/>
          </a:ln>
        </p:spPr>
        <p:txBody>
          <a:bodyPr spcFirstLastPara="1" wrap="square" lIns="0" tIns="68575" rIns="0" bIns="0" anchor="t" anchorCtr="0">
            <a:spAutoFit/>
          </a:bodyPr>
          <a:lstStyle/>
          <a:p>
            <a:pPr marL="94615" marR="0" lvl="0" indent="0" algn="l" rtl="0">
              <a:lnSpc>
                <a:spcPct val="100000"/>
              </a:lnSpc>
              <a:spcBef>
                <a:spcPts val="0"/>
              </a:spcBef>
              <a:spcAft>
                <a:spcPts val="0"/>
              </a:spcAft>
              <a:buNone/>
            </a:pPr>
            <a:r>
              <a:rPr lang="en-US" sz="2400">
                <a:solidFill>
                  <a:schemeClr val="dk1"/>
                </a:solidFill>
                <a:latin typeface="Calibri"/>
                <a:ea typeface="Calibri"/>
                <a:cs typeface="Calibri"/>
                <a:sym typeface="Calibri"/>
              </a:rPr>
              <a:t>Infiammabili F</a:t>
            </a:r>
            <a:endParaRPr sz="2400">
              <a:solidFill>
                <a:schemeClr val="dk1"/>
              </a:solidFill>
              <a:latin typeface="Calibri"/>
              <a:ea typeface="Calibri"/>
              <a:cs typeface="Calibri"/>
              <a:sym typeface="Calibri"/>
            </a:endParaRPr>
          </a:p>
        </p:txBody>
      </p:sp>
      <p:sp>
        <p:nvSpPr>
          <p:cNvPr id="598" name="Google Shape;598;p58"/>
          <p:cNvSpPr txBox="1">
            <a:spLocks noGrp="1"/>
          </p:cNvSpPr>
          <p:nvPr>
            <p:ph type="title"/>
          </p:nvPr>
        </p:nvSpPr>
        <p:spPr>
          <a:xfrm>
            <a:off x="6676643" y="2026920"/>
            <a:ext cx="1943100" cy="539750"/>
          </a:xfrm>
          <a:prstGeom prst="rect">
            <a:avLst/>
          </a:prstGeom>
          <a:solidFill>
            <a:srgbClr val="5B9BD4"/>
          </a:solidFill>
          <a:ln w="12175" cap="flat" cmpd="sng">
            <a:solidFill>
              <a:srgbClr val="41709C"/>
            </a:solidFill>
            <a:prstDash val="solid"/>
            <a:round/>
            <a:headEnd type="none" w="sm" len="sm"/>
            <a:tailEnd type="none" w="sm" len="sm"/>
          </a:ln>
        </p:spPr>
        <p:txBody>
          <a:bodyPr spcFirstLastPara="1" wrap="square" lIns="0" tIns="67300" rIns="0" bIns="0" anchor="t" anchorCtr="0">
            <a:spAutoFit/>
          </a:bodyPr>
          <a:lstStyle/>
          <a:p>
            <a:pPr marL="153670" lvl="0" indent="0" algn="l" rtl="0">
              <a:lnSpc>
                <a:spcPct val="100000"/>
              </a:lnSpc>
              <a:spcBef>
                <a:spcPts val="0"/>
              </a:spcBef>
              <a:spcAft>
                <a:spcPts val="0"/>
              </a:spcAft>
              <a:buNone/>
            </a:pPr>
            <a:r>
              <a:rPr lang="en-US" sz="2400">
                <a:solidFill>
                  <a:srgbClr val="000000"/>
                </a:solidFill>
                <a:latin typeface="Calibri"/>
                <a:ea typeface="Calibri"/>
                <a:cs typeface="Calibri"/>
                <a:sym typeface="Calibri"/>
              </a:rPr>
              <a:t>Radioattive R</a:t>
            </a:r>
            <a:endParaRPr sz="2400">
              <a:latin typeface="Calibri"/>
              <a:ea typeface="Calibri"/>
              <a:cs typeface="Calibri"/>
              <a:sym typeface="Calibri"/>
            </a:endParaRPr>
          </a:p>
        </p:txBody>
      </p:sp>
      <p:pic>
        <p:nvPicPr>
          <p:cNvPr id="599" name="Google Shape;599;p58"/>
          <p:cNvPicPr preferRelativeResize="0"/>
          <p:nvPr/>
        </p:nvPicPr>
        <p:blipFill rotWithShape="1">
          <a:blip r:embed="rId6">
            <a:alphaModFix/>
          </a:blip>
          <a:srcRect/>
          <a:stretch/>
        </p:blipFill>
        <p:spPr>
          <a:xfrm>
            <a:off x="2304288" y="4073652"/>
            <a:ext cx="1961388" cy="1834896"/>
          </a:xfrm>
          <a:prstGeom prst="rect">
            <a:avLst/>
          </a:prstGeom>
          <a:noFill/>
          <a:ln>
            <a:noFill/>
          </a:ln>
        </p:spPr>
      </p:pic>
      <p:grpSp>
        <p:nvGrpSpPr>
          <p:cNvPr id="600" name="Google Shape;600;p58"/>
          <p:cNvGrpSpPr/>
          <p:nvPr/>
        </p:nvGrpSpPr>
        <p:grpSpPr>
          <a:xfrm>
            <a:off x="111251" y="4085843"/>
            <a:ext cx="2052955" cy="1001394"/>
            <a:chOff x="111251" y="4085843"/>
            <a:chExt cx="2052955" cy="1001394"/>
          </a:xfrm>
        </p:grpSpPr>
        <p:sp>
          <p:nvSpPr>
            <p:cNvPr id="601" name="Google Shape;601;p58"/>
            <p:cNvSpPr/>
            <p:nvPr/>
          </p:nvSpPr>
          <p:spPr>
            <a:xfrm>
              <a:off x="111251" y="4085843"/>
              <a:ext cx="2052955" cy="1001394"/>
            </a:xfrm>
            <a:custGeom>
              <a:avLst/>
              <a:gdLst/>
              <a:ahLst/>
              <a:cxnLst/>
              <a:rect l="l" t="t" r="r" b="b"/>
              <a:pathLst>
                <a:path w="2052955" h="1001395" extrusionOk="0">
                  <a:moveTo>
                    <a:pt x="2052827" y="0"/>
                  </a:moveTo>
                  <a:lnTo>
                    <a:pt x="0" y="0"/>
                  </a:lnTo>
                  <a:lnTo>
                    <a:pt x="0" y="1001267"/>
                  </a:lnTo>
                  <a:lnTo>
                    <a:pt x="2052827" y="1001267"/>
                  </a:lnTo>
                  <a:lnTo>
                    <a:pt x="2052827" y="0"/>
                  </a:lnTo>
                  <a:close/>
                </a:path>
              </a:pathLst>
            </a:custGeom>
            <a:solidFill>
              <a:srgbClr val="5B9BD4"/>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2" name="Google Shape;602;p58"/>
            <p:cNvSpPr/>
            <p:nvPr/>
          </p:nvSpPr>
          <p:spPr>
            <a:xfrm>
              <a:off x="111251" y="4085843"/>
              <a:ext cx="2052955" cy="1001394"/>
            </a:xfrm>
            <a:custGeom>
              <a:avLst/>
              <a:gdLst/>
              <a:ahLst/>
              <a:cxnLst/>
              <a:rect l="l" t="t" r="r" b="b"/>
              <a:pathLst>
                <a:path w="2052955" h="1001395" extrusionOk="0">
                  <a:moveTo>
                    <a:pt x="0" y="1001267"/>
                  </a:moveTo>
                  <a:lnTo>
                    <a:pt x="2052827" y="1001267"/>
                  </a:lnTo>
                  <a:lnTo>
                    <a:pt x="2052827" y="0"/>
                  </a:lnTo>
                  <a:lnTo>
                    <a:pt x="0" y="0"/>
                  </a:lnTo>
                  <a:lnTo>
                    <a:pt x="0" y="1001267"/>
                  </a:lnTo>
                  <a:close/>
                </a:path>
              </a:pathLst>
            </a:custGeom>
            <a:noFill/>
            <a:ln w="12175" cap="flat" cmpd="sng">
              <a:solidFill>
                <a:srgbClr val="41709C"/>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603" name="Google Shape;603;p58"/>
          <p:cNvSpPr txBox="1"/>
          <p:nvPr/>
        </p:nvSpPr>
        <p:spPr>
          <a:xfrm>
            <a:off x="350621" y="4006342"/>
            <a:ext cx="1572895" cy="1123315"/>
          </a:xfrm>
          <a:prstGeom prst="rect">
            <a:avLst/>
          </a:prstGeom>
          <a:noFill/>
          <a:ln>
            <a:noFill/>
          </a:ln>
        </p:spPr>
        <p:txBody>
          <a:bodyPr spcFirstLastPara="1" wrap="square" lIns="0" tIns="12700" rIns="0" bIns="0" anchor="t" anchorCtr="0">
            <a:spAutoFit/>
          </a:bodyPr>
          <a:lstStyle/>
          <a:p>
            <a:pPr marL="12700" marR="5080" lvl="0" indent="0" algn="ctr" rtl="0">
              <a:lnSpc>
                <a:spcPct val="100000"/>
              </a:lnSpc>
              <a:spcBef>
                <a:spcPts val="0"/>
              </a:spcBef>
              <a:spcAft>
                <a:spcPts val="0"/>
              </a:spcAft>
              <a:buNone/>
            </a:pPr>
            <a:r>
              <a:rPr lang="en-US" sz="2400">
                <a:solidFill>
                  <a:schemeClr val="dk1"/>
                </a:solidFill>
                <a:latin typeface="Calibri"/>
                <a:ea typeface="Calibri"/>
                <a:cs typeface="Calibri"/>
                <a:sym typeface="Calibri"/>
              </a:rPr>
              <a:t>Facilmente  Infiammabili  F+</a:t>
            </a:r>
            <a:endParaRPr sz="2400">
              <a:solidFill>
                <a:schemeClr val="dk1"/>
              </a:solidFill>
              <a:latin typeface="Calibri"/>
              <a:ea typeface="Calibri"/>
              <a:cs typeface="Calibri"/>
              <a:sym typeface="Calibri"/>
            </a:endParaRPr>
          </a:p>
        </p:txBody>
      </p:sp>
      <p:pic>
        <p:nvPicPr>
          <p:cNvPr id="604" name="Google Shape;604;p58"/>
          <p:cNvPicPr preferRelativeResize="0"/>
          <p:nvPr/>
        </p:nvPicPr>
        <p:blipFill rotWithShape="1">
          <a:blip r:embed="rId7">
            <a:alphaModFix/>
          </a:blip>
          <a:srcRect/>
          <a:stretch/>
        </p:blipFill>
        <p:spPr>
          <a:xfrm>
            <a:off x="4437888" y="3902964"/>
            <a:ext cx="2165604" cy="2124456"/>
          </a:xfrm>
          <a:prstGeom prst="rect">
            <a:avLst/>
          </a:prstGeom>
          <a:noFill/>
          <a:ln>
            <a:noFill/>
          </a:ln>
        </p:spPr>
      </p:pic>
      <p:sp>
        <p:nvSpPr>
          <p:cNvPr id="605" name="Google Shape;605;p58"/>
          <p:cNvSpPr txBox="1"/>
          <p:nvPr/>
        </p:nvSpPr>
        <p:spPr>
          <a:xfrm>
            <a:off x="6829043" y="4315967"/>
            <a:ext cx="2083435" cy="681355"/>
          </a:xfrm>
          <a:prstGeom prst="rect">
            <a:avLst/>
          </a:prstGeom>
          <a:solidFill>
            <a:srgbClr val="5B9BD4"/>
          </a:solidFill>
          <a:ln w="12175" cap="flat" cmpd="sng">
            <a:solidFill>
              <a:srgbClr val="41709C"/>
            </a:solidFill>
            <a:prstDash val="solid"/>
            <a:round/>
            <a:headEnd type="none" w="sm" len="sm"/>
            <a:tailEnd type="none" w="sm" len="sm"/>
          </a:ln>
        </p:spPr>
        <p:txBody>
          <a:bodyPr spcFirstLastPara="1" wrap="square" lIns="0" tIns="0" rIns="0" bIns="0" anchor="t" anchorCtr="0">
            <a:spAutoFit/>
          </a:bodyPr>
          <a:lstStyle/>
          <a:p>
            <a:pPr marL="0" marR="0" lvl="0" indent="0" algn="ctr" rtl="0">
              <a:lnSpc>
                <a:spcPct val="105625"/>
              </a:lnSpc>
              <a:spcBef>
                <a:spcPts val="0"/>
              </a:spcBef>
              <a:spcAft>
                <a:spcPts val="0"/>
              </a:spcAft>
              <a:buNone/>
            </a:pPr>
            <a:r>
              <a:rPr lang="en-US" sz="2400">
                <a:solidFill>
                  <a:schemeClr val="dk1"/>
                </a:solidFill>
                <a:latin typeface="Calibri"/>
                <a:ea typeface="Calibri"/>
                <a:cs typeface="Calibri"/>
                <a:sym typeface="Calibri"/>
              </a:rPr>
              <a:t>Molto tossiche</a:t>
            </a:r>
            <a:endParaRPr sz="2400">
              <a:solidFill>
                <a:schemeClr val="dk1"/>
              </a:solidFill>
              <a:latin typeface="Calibri"/>
              <a:ea typeface="Calibri"/>
              <a:cs typeface="Calibri"/>
              <a:sym typeface="Calibri"/>
            </a:endParaRPr>
          </a:p>
          <a:p>
            <a:pPr marL="635" marR="0" lvl="0" indent="0" algn="ctr" rtl="0">
              <a:lnSpc>
                <a:spcPct val="117708"/>
              </a:lnSpc>
              <a:spcBef>
                <a:spcPts val="0"/>
              </a:spcBef>
              <a:spcAft>
                <a:spcPts val="0"/>
              </a:spcAft>
              <a:buNone/>
            </a:pPr>
            <a:r>
              <a:rPr lang="en-US" sz="2400">
                <a:solidFill>
                  <a:schemeClr val="dk1"/>
                </a:solidFill>
                <a:latin typeface="Calibri"/>
                <a:ea typeface="Calibri"/>
                <a:cs typeface="Calibri"/>
                <a:sym typeface="Calibri"/>
              </a:rPr>
              <a:t>T+</a:t>
            </a:r>
            <a:endParaRPr sz="2400">
              <a:solidFill>
                <a:schemeClr val="dk1"/>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Shape 609"/>
        <p:cNvGrpSpPr/>
        <p:nvPr/>
      </p:nvGrpSpPr>
      <p:grpSpPr>
        <a:xfrm>
          <a:off x="0" y="0"/>
          <a:ext cx="0" cy="0"/>
          <a:chOff x="0" y="0"/>
          <a:chExt cx="0" cy="0"/>
        </a:xfrm>
      </p:grpSpPr>
      <p:sp>
        <p:nvSpPr>
          <p:cNvPr id="610" name="Google Shape;610;p59"/>
          <p:cNvSpPr txBox="1">
            <a:spLocks noGrp="1"/>
          </p:cNvSpPr>
          <p:nvPr>
            <p:ph type="title"/>
          </p:nvPr>
        </p:nvSpPr>
        <p:spPr>
          <a:xfrm>
            <a:off x="990396" y="343865"/>
            <a:ext cx="6768600" cy="1434900"/>
          </a:xfrm>
          <a:prstGeom prst="rect">
            <a:avLst/>
          </a:prstGeom>
          <a:noFill/>
          <a:ln>
            <a:noFill/>
          </a:ln>
        </p:spPr>
        <p:txBody>
          <a:bodyPr spcFirstLastPara="1" wrap="square" lIns="0" tIns="89525" rIns="0" bIns="0" anchor="t" anchorCtr="0">
            <a:spAutoFit/>
          </a:bodyPr>
          <a:lstStyle/>
          <a:p>
            <a:pPr marL="12700" marR="5080" lvl="0" indent="784860" algn="l" rtl="0">
              <a:lnSpc>
                <a:spcPct val="107954"/>
              </a:lnSpc>
              <a:spcBef>
                <a:spcPts val="0"/>
              </a:spcBef>
              <a:spcAft>
                <a:spcPts val="0"/>
              </a:spcAft>
              <a:buNone/>
            </a:pPr>
            <a:r>
              <a:rPr lang="en-US" sz="4200" b="1">
                <a:latin typeface="Calibri"/>
                <a:ea typeface="Calibri"/>
                <a:cs typeface="Calibri"/>
                <a:sym typeface="Calibri"/>
              </a:rPr>
              <a:t>CATEGORIA SOSTANZE  PERICOLOSE PER L’AMBIENTE</a:t>
            </a:r>
            <a:endParaRPr sz="4200"/>
          </a:p>
        </p:txBody>
      </p:sp>
      <p:pic>
        <p:nvPicPr>
          <p:cNvPr id="611" name="Google Shape;611;p59"/>
          <p:cNvPicPr preferRelativeResize="0"/>
          <p:nvPr/>
        </p:nvPicPr>
        <p:blipFill rotWithShape="1">
          <a:blip r:embed="rId3">
            <a:alphaModFix/>
          </a:blip>
          <a:srcRect/>
          <a:stretch/>
        </p:blipFill>
        <p:spPr>
          <a:xfrm>
            <a:off x="3387852" y="2685288"/>
            <a:ext cx="2380488" cy="2380488"/>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Shape 615"/>
        <p:cNvGrpSpPr/>
        <p:nvPr/>
      </p:nvGrpSpPr>
      <p:grpSpPr>
        <a:xfrm>
          <a:off x="0" y="0"/>
          <a:ext cx="0" cy="0"/>
          <a:chOff x="0" y="0"/>
          <a:chExt cx="0" cy="0"/>
        </a:xfrm>
      </p:grpSpPr>
      <p:pic>
        <p:nvPicPr>
          <p:cNvPr id="616" name="Google Shape;616;p60"/>
          <p:cNvPicPr preferRelativeResize="0"/>
          <p:nvPr/>
        </p:nvPicPr>
        <p:blipFill rotWithShape="1">
          <a:blip r:embed="rId3">
            <a:alphaModFix/>
          </a:blip>
          <a:srcRect/>
          <a:stretch/>
        </p:blipFill>
        <p:spPr>
          <a:xfrm>
            <a:off x="1104893" y="490715"/>
            <a:ext cx="6928114" cy="1054640"/>
          </a:xfrm>
          <a:prstGeom prst="rect">
            <a:avLst/>
          </a:prstGeom>
          <a:noFill/>
          <a:ln>
            <a:noFill/>
          </a:ln>
        </p:spPr>
      </p:pic>
      <p:pic>
        <p:nvPicPr>
          <p:cNvPr id="617" name="Google Shape;617;p60"/>
          <p:cNvPicPr preferRelativeResize="0"/>
          <p:nvPr/>
        </p:nvPicPr>
        <p:blipFill rotWithShape="1">
          <a:blip r:embed="rId4">
            <a:alphaModFix/>
          </a:blip>
          <a:srcRect/>
          <a:stretch/>
        </p:blipFill>
        <p:spPr>
          <a:xfrm>
            <a:off x="1677903" y="2243307"/>
            <a:ext cx="1958382" cy="1976669"/>
          </a:xfrm>
          <a:prstGeom prst="rect">
            <a:avLst/>
          </a:prstGeom>
          <a:noFill/>
          <a:ln>
            <a:noFill/>
          </a:ln>
        </p:spPr>
      </p:pic>
      <p:pic>
        <p:nvPicPr>
          <p:cNvPr id="618" name="Google Shape;618;p60"/>
          <p:cNvPicPr preferRelativeResize="0"/>
          <p:nvPr/>
        </p:nvPicPr>
        <p:blipFill rotWithShape="1">
          <a:blip r:embed="rId5">
            <a:alphaModFix/>
          </a:blip>
          <a:srcRect/>
          <a:stretch/>
        </p:blipFill>
        <p:spPr>
          <a:xfrm>
            <a:off x="5184647" y="2342367"/>
            <a:ext cx="2020824" cy="1976669"/>
          </a:xfrm>
          <a:prstGeom prst="rect">
            <a:avLst/>
          </a:prstGeom>
          <a:noFill/>
          <a:ln>
            <a:noFill/>
          </a:ln>
        </p:spPr>
      </p:pic>
      <p:sp>
        <p:nvSpPr>
          <p:cNvPr id="619" name="Google Shape;619;p60"/>
          <p:cNvSpPr txBox="1"/>
          <p:nvPr/>
        </p:nvSpPr>
        <p:spPr>
          <a:xfrm>
            <a:off x="1894332" y="4617720"/>
            <a:ext cx="1513840" cy="647700"/>
          </a:xfrm>
          <a:prstGeom prst="rect">
            <a:avLst/>
          </a:prstGeom>
          <a:solidFill>
            <a:srgbClr val="5B9BD4"/>
          </a:solidFill>
          <a:ln w="12175" cap="flat" cmpd="sng">
            <a:solidFill>
              <a:srgbClr val="41709C"/>
            </a:solidFill>
            <a:prstDash val="solid"/>
            <a:round/>
            <a:headEnd type="none" w="sm" len="sm"/>
            <a:tailEnd type="none" w="sm" len="sm"/>
          </a:ln>
        </p:spPr>
        <p:txBody>
          <a:bodyPr spcFirstLastPara="1" wrap="square" lIns="0" tIns="121900" rIns="0" bIns="0" anchor="t" anchorCtr="0">
            <a:spAutoFit/>
          </a:bodyPr>
          <a:lstStyle/>
          <a:p>
            <a:pPr marL="175260" marR="0" lvl="0" indent="0" algn="l" rtl="0">
              <a:lnSpc>
                <a:spcPct val="100000"/>
              </a:lnSpc>
              <a:spcBef>
                <a:spcPts val="0"/>
              </a:spcBef>
              <a:spcAft>
                <a:spcPts val="0"/>
              </a:spcAft>
              <a:buNone/>
            </a:pPr>
            <a:r>
              <a:rPr lang="en-US" sz="2400">
                <a:solidFill>
                  <a:schemeClr val="dk1"/>
                </a:solidFill>
                <a:latin typeface="Calibri"/>
                <a:ea typeface="Calibri"/>
                <a:cs typeface="Calibri"/>
                <a:sym typeface="Calibri"/>
              </a:rPr>
              <a:t>Nocive Xn</a:t>
            </a:r>
            <a:endParaRPr sz="2400">
              <a:solidFill>
                <a:schemeClr val="dk1"/>
              </a:solidFill>
              <a:latin typeface="Calibri"/>
              <a:ea typeface="Calibri"/>
              <a:cs typeface="Calibri"/>
              <a:sym typeface="Calibri"/>
            </a:endParaRPr>
          </a:p>
        </p:txBody>
      </p:sp>
      <p:sp>
        <p:nvSpPr>
          <p:cNvPr id="620" name="Google Shape;620;p60"/>
          <p:cNvSpPr txBox="1"/>
          <p:nvPr/>
        </p:nvSpPr>
        <p:spPr>
          <a:xfrm>
            <a:off x="5425440" y="4617720"/>
            <a:ext cx="1567180" cy="647700"/>
          </a:xfrm>
          <a:prstGeom prst="rect">
            <a:avLst/>
          </a:prstGeom>
          <a:solidFill>
            <a:srgbClr val="5B9BD4"/>
          </a:solidFill>
          <a:ln w="12175" cap="flat" cmpd="sng">
            <a:solidFill>
              <a:srgbClr val="41709C"/>
            </a:solidFill>
            <a:prstDash val="solid"/>
            <a:round/>
            <a:headEnd type="none" w="sm" len="sm"/>
            <a:tailEnd type="none" w="sm" len="sm"/>
          </a:ln>
        </p:spPr>
        <p:txBody>
          <a:bodyPr spcFirstLastPara="1" wrap="square" lIns="0" tIns="147950" rIns="0" bIns="0" anchor="t" anchorCtr="0">
            <a:spAutoFit/>
          </a:bodyPr>
          <a:lstStyle/>
          <a:p>
            <a:pPr marL="245109" marR="0" lvl="0" indent="0" algn="l" rtl="0">
              <a:lnSpc>
                <a:spcPct val="100000"/>
              </a:lnSpc>
              <a:spcBef>
                <a:spcPts val="0"/>
              </a:spcBef>
              <a:spcAft>
                <a:spcPts val="0"/>
              </a:spcAft>
              <a:buNone/>
            </a:pPr>
            <a:r>
              <a:rPr lang="en-US" sz="2100">
                <a:solidFill>
                  <a:schemeClr val="dk1"/>
                </a:solidFill>
                <a:latin typeface="Calibri"/>
                <a:ea typeface="Calibri"/>
                <a:cs typeface="Calibri"/>
                <a:sym typeface="Calibri"/>
              </a:rPr>
              <a:t>Irritanti Xi</a:t>
            </a:r>
            <a:endParaRPr sz="2100">
              <a:solidFill>
                <a:schemeClr val="dk1"/>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E5822ACA-ECA0-A1FE-6931-79DAF09F817E}"/>
              </a:ext>
            </a:extLst>
          </p:cNvPr>
          <p:cNvSpPr txBox="1"/>
          <p:nvPr/>
        </p:nvSpPr>
        <p:spPr>
          <a:xfrm>
            <a:off x="0" y="0"/>
            <a:ext cx="9144000" cy="575542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it-IT" sz="2800" b="1" dirty="0">
                <a:solidFill>
                  <a:srgbClr val="0070C0"/>
                </a:solidFill>
                <a:latin typeface="Times New Roman" panose="02020603050405020304" pitchFamily="18" charset="0"/>
                <a:cs typeface="Times New Roman" panose="02020603050405020304" pitchFamily="18" charset="0"/>
              </a:rPr>
              <a:t>CATEGORIE A RISCHIO AGGIUNTE DAL 1981</a:t>
            </a:r>
          </a:p>
          <a:p>
            <a:pPr algn="ctr"/>
            <a:endParaRPr lang="it-IT" sz="2800" b="1" dirty="0">
              <a:solidFill>
                <a:srgbClr val="FF0000"/>
              </a:solidFill>
              <a:latin typeface="Times New Roman" panose="02020603050405020304" pitchFamily="18" charset="0"/>
              <a:cs typeface="Times New Roman" panose="02020603050405020304" pitchFamily="18" charset="0"/>
            </a:endParaRPr>
          </a:p>
          <a:p>
            <a:pPr algn="ctr"/>
            <a:r>
              <a:rPr lang="it-IT" sz="2800" b="1" dirty="0">
                <a:solidFill>
                  <a:srgbClr val="FF0000"/>
                </a:solidFill>
                <a:latin typeface="Times New Roman" panose="02020603050405020304" pitchFamily="18" charset="0"/>
                <a:cs typeface="Times New Roman" panose="02020603050405020304" pitchFamily="18" charset="0"/>
              </a:rPr>
              <a:t>Sostanza cancerogena</a:t>
            </a:r>
          </a:p>
          <a:p>
            <a:pPr algn="ctr"/>
            <a:r>
              <a:rPr lang="it-IT" sz="2400" dirty="0">
                <a:solidFill>
                  <a:schemeClr val="dk1"/>
                </a:solidFill>
                <a:latin typeface="Calibri"/>
                <a:ea typeface="Calibri"/>
                <a:cs typeface="Calibri"/>
                <a:sym typeface="Calibri"/>
              </a:rPr>
              <a:t>Sostanze che per inalazione, ingestione o  penetrazione cutanea possono provocare il cancro  o aumentarne la frequenza.</a:t>
            </a:r>
          </a:p>
          <a:p>
            <a:pPr algn="ctr"/>
            <a:endParaRPr lang="it-IT" sz="2000" dirty="0">
              <a:latin typeface="Times New Roman" panose="02020603050405020304" pitchFamily="18" charset="0"/>
              <a:cs typeface="Times New Roman" panose="02020603050405020304" pitchFamily="18" charset="0"/>
            </a:endParaRPr>
          </a:p>
          <a:p>
            <a:pPr algn="ctr"/>
            <a:r>
              <a:rPr lang="it-IT" sz="2800" b="1" dirty="0">
                <a:solidFill>
                  <a:srgbClr val="FF0000"/>
                </a:solidFill>
                <a:latin typeface="Times New Roman" panose="02020603050405020304" pitchFamily="18" charset="0"/>
                <a:cs typeface="Times New Roman" panose="02020603050405020304" pitchFamily="18" charset="0"/>
              </a:rPr>
              <a:t>Sostanza mutagena</a:t>
            </a:r>
          </a:p>
          <a:p>
            <a:pPr algn="ctr"/>
            <a:r>
              <a:rPr lang="it-IT" sz="2400" dirty="0">
                <a:solidFill>
                  <a:schemeClr val="dk1"/>
                </a:solidFill>
                <a:latin typeface="Calibri"/>
                <a:ea typeface="Calibri"/>
                <a:cs typeface="Calibri"/>
                <a:sym typeface="Calibri"/>
              </a:rPr>
              <a:t>Sostanze che per inalazione, ingestione o  penetrazione cutanea possono provocare il cancro  o aumentarne la frequenza.</a:t>
            </a:r>
          </a:p>
          <a:p>
            <a:pPr algn="ctr"/>
            <a:endParaRPr lang="it-IT" sz="2000" dirty="0">
              <a:latin typeface="Times New Roman" panose="02020603050405020304" pitchFamily="18" charset="0"/>
              <a:cs typeface="Times New Roman" panose="02020603050405020304" pitchFamily="18" charset="0"/>
            </a:endParaRPr>
          </a:p>
          <a:p>
            <a:pPr algn="ctr"/>
            <a:r>
              <a:rPr lang="it-IT" sz="2800" b="1" dirty="0">
                <a:solidFill>
                  <a:srgbClr val="FF0000"/>
                </a:solidFill>
                <a:latin typeface="Times New Roman" panose="02020603050405020304" pitchFamily="18" charset="0"/>
                <a:cs typeface="Times New Roman" panose="02020603050405020304" pitchFamily="18" charset="0"/>
              </a:rPr>
              <a:t>Sostanza teratogena</a:t>
            </a:r>
          </a:p>
          <a:p>
            <a:pPr algn="ctr"/>
            <a:r>
              <a:rPr lang="it-IT" sz="2400" dirty="0">
                <a:solidFill>
                  <a:srgbClr val="040C28"/>
                </a:solidFill>
                <a:latin typeface="Google Sans"/>
              </a:rPr>
              <a:t>S</a:t>
            </a:r>
            <a:r>
              <a:rPr lang="it-IT" sz="2400" b="0" i="0" dirty="0">
                <a:solidFill>
                  <a:srgbClr val="040C28"/>
                </a:solidFill>
                <a:effectLst/>
                <a:latin typeface="Google Sans"/>
              </a:rPr>
              <a:t>ostanza che può provocare tali malformazioni al feto qualora la madre venga esposta ad essa durante la gravidanza o, in alcuni casi, anche prima di essa</a:t>
            </a:r>
            <a:r>
              <a:rPr lang="it-IT" sz="2400" b="0" i="0" dirty="0">
                <a:solidFill>
                  <a:srgbClr val="1F1F1F"/>
                </a:solidFill>
                <a:effectLst/>
                <a:latin typeface="Google Sans"/>
              </a:rPr>
              <a:t>.</a:t>
            </a:r>
            <a:endParaRPr lang="it-IT" sz="2400" dirty="0">
              <a:solidFill>
                <a:schemeClr val="dk1"/>
              </a:solidFill>
              <a:latin typeface="Calibri"/>
              <a:ea typeface="Calibri"/>
              <a:cs typeface="Calibri"/>
              <a:sym typeface="Calibri"/>
            </a:endParaRPr>
          </a:p>
          <a:p>
            <a:pPr algn="ctr"/>
            <a:endParaRPr lang="it-IT"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38246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Shape 637"/>
        <p:cNvGrpSpPr/>
        <p:nvPr/>
      </p:nvGrpSpPr>
      <p:grpSpPr>
        <a:xfrm>
          <a:off x="0" y="0"/>
          <a:ext cx="0" cy="0"/>
          <a:chOff x="0" y="0"/>
          <a:chExt cx="0" cy="0"/>
        </a:xfrm>
      </p:grpSpPr>
      <p:sp>
        <p:nvSpPr>
          <p:cNvPr id="641" name="Google Shape;641;p63"/>
          <p:cNvSpPr txBox="1">
            <a:spLocks noGrp="1"/>
          </p:cNvSpPr>
          <p:nvPr>
            <p:ph type="title"/>
          </p:nvPr>
        </p:nvSpPr>
        <p:spPr>
          <a:xfrm>
            <a:off x="0" y="0"/>
            <a:ext cx="9144000" cy="746866"/>
          </a:xfrm>
          <a:prstGeom prst="rect">
            <a:avLst/>
          </a:prstGeom>
          <a:noFill/>
          <a:ln>
            <a:noFill/>
          </a:ln>
        </p:spPr>
        <p:txBody>
          <a:bodyPr spcFirstLastPara="1" wrap="square" lIns="0" tIns="81275" rIns="0" bIns="0" anchor="t" anchorCtr="0">
            <a:spAutoFit/>
          </a:bodyPr>
          <a:lstStyle/>
          <a:p>
            <a:pPr marL="1303655" marR="5080" lvl="0" indent="-1291590" algn="l" rtl="0">
              <a:lnSpc>
                <a:spcPct val="108000"/>
              </a:lnSpc>
              <a:spcBef>
                <a:spcPts val="0"/>
              </a:spcBef>
              <a:spcAft>
                <a:spcPts val="0"/>
              </a:spcAft>
              <a:buNone/>
            </a:pPr>
            <a:r>
              <a:rPr lang="it-IT" sz="4000" b="1" dirty="0">
                <a:latin typeface="Calibri"/>
                <a:ea typeface="Calibri"/>
                <a:cs typeface="Calibri"/>
                <a:sym typeface="Calibri"/>
              </a:rPr>
              <a:t>Etichettature delle sostanze</a:t>
            </a:r>
            <a:endParaRPr sz="4000" b="1" dirty="0">
              <a:latin typeface="Calibri"/>
              <a:ea typeface="Calibri"/>
              <a:cs typeface="Calibri"/>
              <a:sym typeface="Calibri"/>
            </a:endParaRPr>
          </a:p>
        </p:txBody>
      </p:sp>
      <p:sp>
        <p:nvSpPr>
          <p:cNvPr id="642" name="Google Shape;642;p63"/>
          <p:cNvSpPr txBox="1"/>
          <p:nvPr/>
        </p:nvSpPr>
        <p:spPr>
          <a:xfrm>
            <a:off x="31220" y="746866"/>
            <a:ext cx="9112780" cy="1604645"/>
          </a:xfrm>
          <a:prstGeom prst="rect">
            <a:avLst/>
          </a:prstGeom>
          <a:noFill/>
          <a:ln>
            <a:noFill/>
          </a:ln>
        </p:spPr>
        <p:txBody>
          <a:bodyPr spcFirstLastPara="1" wrap="square" lIns="0" tIns="55225" rIns="0" bIns="0" anchor="t" anchorCtr="0">
            <a:spAutoFit/>
          </a:bodyPr>
          <a:lstStyle/>
          <a:p>
            <a:pPr marL="12700" marR="5080" lvl="0" indent="0" algn="l" rtl="0">
              <a:lnSpc>
                <a:spcPct val="90000"/>
              </a:lnSpc>
              <a:spcBef>
                <a:spcPts val="0"/>
              </a:spcBef>
              <a:spcAft>
                <a:spcPts val="0"/>
              </a:spcAft>
              <a:buNone/>
            </a:pPr>
            <a:r>
              <a:rPr lang="en-US" sz="2800" dirty="0">
                <a:solidFill>
                  <a:schemeClr val="dk1"/>
                </a:solidFill>
                <a:latin typeface="Calibri"/>
                <a:ea typeface="Calibri"/>
                <a:cs typeface="Calibri"/>
                <a:sym typeface="Calibri"/>
              </a:rPr>
              <a:t>Oltre che i </a:t>
            </a:r>
            <a:r>
              <a:rPr lang="en-US" sz="2800" dirty="0" err="1">
                <a:solidFill>
                  <a:schemeClr val="dk1"/>
                </a:solidFill>
                <a:latin typeface="Calibri"/>
                <a:ea typeface="Calibri"/>
                <a:cs typeface="Calibri"/>
                <a:sym typeface="Calibri"/>
              </a:rPr>
              <a:t>pericoli</a:t>
            </a:r>
            <a:r>
              <a:rPr lang="en-US" sz="2800" dirty="0">
                <a:solidFill>
                  <a:schemeClr val="dk1"/>
                </a:solidFill>
                <a:latin typeface="Calibri"/>
                <a:ea typeface="Calibri"/>
                <a:cs typeface="Calibri"/>
                <a:sym typeface="Calibri"/>
              </a:rPr>
              <a:t>, le </a:t>
            </a:r>
            <a:r>
              <a:rPr lang="en-US" sz="2800" dirty="0" err="1">
                <a:solidFill>
                  <a:schemeClr val="dk1"/>
                </a:solidFill>
                <a:latin typeface="Calibri"/>
                <a:ea typeface="Calibri"/>
                <a:cs typeface="Calibri"/>
                <a:sym typeface="Calibri"/>
              </a:rPr>
              <a:t>etichette</a:t>
            </a:r>
            <a:r>
              <a:rPr lang="en-US" sz="2800" dirty="0">
                <a:solidFill>
                  <a:schemeClr val="dk1"/>
                </a:solidFill>
                <a:latin typeface="Calibri"/>
                <a:ea typeface="Calibri"/>
                <a:cs typeface="Calibri"/>
                <a:sym typeface="Calibri"/>
              </a:rPr>
              <a:t> ci indicano anche  le </a:t>
            </a:r>
            <a:r>
              <a:rPr lang="en-US" sz="2800" dirty="0" err="1">
                <a:solidFill>
                  <a:schemeClr val="dk1"/>
                </a:solidFill>
                <a:latin typeface="Calibri"/>
                <a:ea typeface="Calibri"/>
                <a:cs typeface="Calibri"/>
                <a:sym typeface="Calibri"/>
              </a:rPr>
              <a:t>precauzioni</a:t>
            </a:r>
            <a:r>
              <a:rPr lang="en-US" sz="2800" dirty="0">
                <a:solidFill>
                  <a:schemeClr val="dk1"/>
                </a:solidFill>
                <a:latin typeface="Calibri"/>
                <a:ea typeface="Calibri"/>
                <a:cs typeface="Calibri"/>
                <a:sym typeface="Calibri"/>
              </a:rPr>
              <a:t> da </a:t>
            </a:r>
            <a:r>
              <a:rPr lang="en-US" sz="2800" dirty="0" err="1">
                <a:solidFill>
                  <a:schemeClr val="dk1"/>
                </a:solidFill>
                <a:latin typeface="Calibri"/>
                <a:ea typeface="Calibri"/>
                <a:cs typeface="Calibri"/>
                <a:sym typeface="Calibri"/>
              </a:rPr>
              <a:t>prendere</a:t>
            </a:r>
            <a:r>
              <a:rPr lang="en-US" sz="2800" dirty="0">
                <a:solidFill>
                  <a:schemeClr val="dk1"/>
                </a:solidFill>
                <a:latin typeface="Calibri"/>
                <a:ea typeface="Calibri"/>
                <a:cs typeface="Calibri"/>
                <a:sym typeface="Calibri"/>
              </a:rPr>
              <a:t> per il loro </a:t>
            </a:r>
            <a:r>
              <a:rPr lang="en-US" sz="2800" dirty="0" err="1">
                <a:solidFill>
                  <a:schemeClr val="dk1"/>
                </a:solidFill>
                <a:latin typeface="Calibri"/>
                <a:ea typeface="Calibri"/>
                <a:cs typeface="Calibri"/>
                <a:sym typeface="Calibri"/>
              </a:rPr>
              <a:t>utilizzo</a:t>
            </a:r>
            <a:r>
              <a:rPr lang="en-US" sz="2800" dirty="0">
                <a:solidFill>
                  <a:schemeClr val="dk1"/>
                </a:solidFill>
                <a:latin typeface="Calibri"/>
                <a:ea typeface="Calibri"/>
                <a:cs typeface="Calibri"/>
                <a:sym typeface="Calibri"/>
              </a:rPr>
              <a:t>,  conservazione e </a:t>
            </a:r>
            <a:r>
              <a:rPr lang="en-US" sz="2800" dirty="0" err="1">
                <a:solidFill>
                  <a:schemeClr val="dk1"/>
                </a:solidFill>
                <a:latin typeface="Calibri"/>
                <a:ea typeface="Calibri"/>
                <a:cs typeface="Calibri"/>
                <a:sym typeface="Calibri"/>
              </a:rPr>
              <a:t>smaltimento</a:t>
            </a:r>
            <a:r>
              <a:rPr lang="en-US" sz="2800" dirty="0">
                <a:solidFill>
                  <a:schemeClr val="dk1"/>
                </a:solidFill>
                <a:latin typeface="Calibri"/>
                <a:ea typeface="Calibri"/>
                <a:cs typeface="Calibri"/>
                <a:sym typeface="Calibri"/>
              </a:rPr>
              <a:t> e su cosa fare in  caso di </a:t>
            </a:r>
            <a:r>
              <a:rPr lang="en-US" sz="2800" dirty="0" err="1">
                <a:solidFill>
                  <a:schemeClr val="dk1"/>
                </a:solidFill>
                <a:latin typeface="Calibri"/>
                <a:ea typeface="Calibri"/>
                <a:cs typeface="Calibri"/>
                <a:sym typeface="Calibri"/>
              </a:rPr>
              <a:t>incidente</a:t>
            </a:r>
            <a:r>
              <a:rPr lang="en-US" sz="2800" dirty="0">
                <a:solidFill>
                  <a:schemeClr val="dk1"/>
                </a:solidFill>
                <a:latin typeface="Calibri"/>
                <a:ea typeface="Calibri"/>
                <a:cs typeface="Calibri"/>
                <a:sym typeface="Calibri"/>
              </a:rPr>
              <a:t> o </a:t>
            </a:r>
            <a:r>
              <a:rPr lang="en-US" sz="2800" dirty="0" err="1">
                <a:solidFill>
                  <a:schemeClr val="dk1"/>
                </a:solidFill>
                <a:latin typeface="Calibri"/>
                <a:ea typeface="Calibri"/>
                <a:cs typeface="Calibri"/>
                <a:sym typeface="Calibri"/>
              </a:rPr>
              <a:t>infortunio</a:t>
            </a:r>
            <a:r>
              <a:rPr lang="en-US" sz="2800" dirty="0">
                <a:solidFill>
                  <a:schemeClr val="dk1"/>
                </a:solidFill>
                <a:latin typeface="Calibri"/>
                <a:ea typeface="Calibri"/>
                <a:cs typeface="Calibri"/>
                <a:sym typeface="Calibri"/>
              </a:rPr>
              <a:t> </a:t>
            </a:r>
            <a:r>
              <a:rPr lang="en-US" sz="2800" dirty="0" err="1">
                <a:solidFill>
                  <a:schemeClr val="dk1"/>
                </a:solidFill>
                <a:latin typeface="Calibri"/>
                <a:ea typeface="Calibri"/>
                <a:cs typeface="Calibri"/>
                <a:sym typeface="Calibri"/>
              </a:rPr>
              <a:t>causati</a:t>
            </a:r>
            <a:r>
              <a:rPr lang="en-US" sz="2800" dirty="0">
                <a:solidFill>
                  <a:schemeClr val="dk1"/>
                </a:solidFill>
                <a:latin typeface="Calibri"/>
                <a:ea typeface="Calibri"/>
                <a:cs typeface="Calibri"/>
                <a:sym typeface="Calibri"/>
              </a:rPr>
              <a:t> dal loro uso.</a:t>
            </a:r>
            <a:endParaRPr sz="2800" dirty="0">
              <a:solidFill>
                <a:schemeClr val="dk1"/>
              </a:solidFill>
              <a:latin typeface="Calibri"/>
              <a:ea typeface="Calibri"/>
              <a:cs typeface="Calibri"/>
              <a:sym typeface="Calibri"/>
            </a:endParaRPr>
          </a:p>
        </p:txBody>
      </p:sp>
      <p:pic>
        <p:nvPicPr>
          <p:cNvPr id="643" name="Google Shape;643;p63"/>
          <p:cNvPicPr preferRelativeResize="0"/>
          <p:nvPr/>
        </p:nvPicPr>
        <p:blipFill rotWithShape="1">
          <a:blip r:embed="rId3">
            <a:alphaModFix/>
          </a:blip>
          <a:srcRect/>
          <a:stretch/>
        </p:blipFill>
        <p:spPr>
          <a:xfrm>
            <a:off x="31220" y="2588654"/>
            <a:ext cx="7520199" cy="394168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Shape 707"/>
        <p:cNvGrpSpPr/>
        <p:nvPr/>
      </p:nvGrpSpPr>
      <p:grpSpPr>
        <a:xfrm>
          <a:off x="0" y="0"/>
          <a:ext cx="0" cy="0"/>
          <a:chOff x="0" y="0"/>
          <a:chExt cx="0" cy="0"/>
        </a:xfrm>
      </p:grpSpPr>
      <p:sp>
        <p:nvSpPr>
          <p:cNvPr id="709" name="Google Shape;709;p72"/>
          <p:cNvSpPr txBox="1">
            <a:spLocks noGrp="1"/>
          </p:cNvSpPr>
          <p:nvPr>
            <p:ph type="title" idx="4294967295"/>
          </p:nvPr>
        </p:nvSpPr>
        <p:spPr>
          <a:xfrm>
            <a:off x="0" y="0"/>
            <a:ext cx="9144000" cy="444342"/>
          </a:xfrm>
          <a:prstGeom prst="rect">
            <a:avLst/>
          </a:prstGeom>
          <a:noFill/>
          <a:ln>
            <a:noFill/>
          </a:ln>
        </p:spPr>
        <p:txBody>
          <a:bodyPr spcFirstLastPara="1" wrap="square" lIns="0" tIns="13325" rIns="0" bIns="0" anchor="t" anchorCtr="0">
            <a:spAutoFit/>
          </a:bodyPr>
          <a:lstStyle/>
          <a:p>
            <a:pPr marL="12700" lvl="0" indent="0" algn="ctr" rtl="0">
              <a:lnSpc>
                <a:spcPct val="100000"/>
              </a:lnSpc>
              <a:spcBef>
                <a:spcPts val="0"/>
              </a:spcBef>
              <a:spcAft>
                <a:spcPts val="0"/>
              </a:spcAft>
              <a:buNone/>
            </a:pPr>
            <a:r>
              <a:rPr lang="it-IT" sz="2800" b="1" dirty="0">
                <a:solidFill>
                  <a:srgbClr val="0070C0"/>
                </a:solidFill>
                <a:latin typeface="Times New Roman" panose="02020603050405020304" pitchFamily="18" charset="0"/>
                <a:cs typeface="Times New Roman" panose="02020603050405020304" pitchFamily="18" charset="0"/>
              </a:rPr>
              <a:t>Pittogrammi di pericolo</a:t>
            </a:r>
            <a:endParaRPr sz="2800" b="1" dirty="0">
              <a:solidFill>
                <a:srgbClr val="0070C0"/>
              </a:solidFill>
              <a:latin typeface="Times New Roman" panose="02020603050405020304" pitchFamily="18" charset="0"/>
              <a:cs typeface="Times New Roman" panose="02020603050405020304" pitchFamily="18" charset="0"/>
            </a:endParaRPr>
          </a:p>
        </p:txBody>
      </p:sp>
      <p:sp>
        <p:nvSpPr>
          <p:cNvPr id="710" name="Google Shape;710;p72"/>
          <p:cNvSpPr txBox="1"/>
          <p:nvPr/>
        </p:nvSpPr>
        <p:spPr>
          <a:xfrm>
            <a:off x="0" y="698788"/>
            <a:ext cx="9144000" cy="3522345"/>
          </a:xfrm>
          <a:prstGeom prst="rect">
            <a:avLst/>
          </a:prstGeom>
          <a:noFill/>
          <a:ln>
            <a:noFill/>
          </a:ln>
        </p:spPr>
        <p:txBody>
          <a:bodyPr spcFirstLastPara="1" wrap="square" lIns="0" tIns="54600" rIns="0" bIns="0" anchor="t" anchorCtr="0">
            <a:spAutoFit/>
          </a:bodyPr>
          <a:lstStyle/>
          <a:p>
            <a:pPr marL="241300" marR="554990" lvl="0" indent="-228600" algn="l" rtl="0">
              <a:lnSpc>
                <a:spcPct val="90000"/>
              </a:lnSpc>
              <a:spcBef>
                <a:spcPts val="0"/>
              </a:spcBef>
              <a:spcAft>
                <a:spcPts val="0"/>
              </a:spcAft>
              <a:buClr>
                <a:schemeClr val="dk1"/>
              </a:buClr>
              <a:buSzPts val="2700"/>
              <a:buFont typeface="Noto Sans Symbols"/>
              <a:buChar char="✔"/>
            </a:pPr>
            <a:r>
              <a:rPr lang="en-US" sz="2800" dirty="0">
                <a:solidFill>
                  <a:schemeClr val="dk1"/>
                </a:solidFill>
                <a:latin typeface="Calibri"/>
                <a:ea typeface="Calibri"/>
                <a:cs typeface="Calibri"/>
                <a:sym typeface="Calibri"/>
              </a:rPr>
              <a:t>I </a:t>
            </a:r>
            <a:r>
              <a:rPr lang="en-US" sz="2800" dirty="0" err="1">
                <a:solidFill>
                  <a:schemeClr val="dk1"/>
                </a:solidFill>
                <a:latin typeface="Calibri"/>
                <a:ea typeface="Calibri"/>
                <a:cs typeface="Calibri"/>
                <a:sym typeface="Calibri"/>
              </a:rPr>
              <a:t>pittogrammi</a:t>
            </a:r>
            <a:r>
              <a:rPr lang="en-US" sz="2800" dirty="0">
                <a:solidFill>
                  <a:schemeClr val="dk1"/>
                </a:solidFill>
                <a:latin typeface="Calibri"/>
                <a:ea typeface="Calibri"/>
                <a:cs typeface="Calibri"/>
                <a:sym typeface="Calibri"/>
              </a:rPr>
              <a:t> hanno una forma di </a:t>
            </a:r>
            <a:r>
              <a:rPr lang="en-US" sz="2800" dirty="0" err="1">
                <a:solidFill>
                  <a:schemeClr val="dk1"/>
                </a:solidFill>
                <a:latin typeface="Calibri"/>
                <a:ea typeface="Calibri"/>
                <a:cs typeface="Calibri"/>
                <a:sym typeface="Calibri"/>
              </a:rPr>
              <a:t>rombo</a:t>
            </a:r>
            <a:r>
              <a:rPr lang="en-US" sz="2800" dirty="0">
                <a:solidFill>
                  <a:schemeClr val="dk1"/>
                </a:solidFill>
                <a:latin typeface="Calibri"/>
                <a:ea typeface="Calibri"/>
                <a:cs typeface="Calibri"/>
                <a:sym typeface="Calibri"/>
              </a:rPr>
              <a:t> con  </a:t>
            </a:r>
            <a:r>
              <a:rPr lang="en-US" sz="2800" dirty="0" err="1">
                <a:solidFill>
                  <a:schemeClr val="dk1"/>
                </a:solidFill>
                <a:latin typeface="Calibri"/>
                <a:ea typeface="Calibri"/>
                <a:cs typeface="Calibri"/>
                <a:sym typeface="Calibri"/>
              </a:rPr>
              <a:t>bordo</a:t>
            </a:r>
            <a:r>
              <a:rPr lang="en-US" sz="2800" dirty="0">
                <a:solidFill>
                  <a:schemeClr val="dk1"/>
                </a:solidFill>
                <a:latin typeface="Calibri"/>
                <a:ea typeface="Calibri"/>
                <a:cs typeface="Calibri"/>
                <a:sym typeface="Calibri"/>
              </a:rPr>
              <a:t> rosso che </a:t>
            </a:r>
            <a:r>
              <a:rPr lang="en-US" sz="2800" dirty="0" err="1">
                <a:solidFill>
                  <a:schemeClr val="dk1"/>
                </a:solidFill>
                <a:latin typeface="Calibri"/>
                <a:ea typeface="Calibri"/>
                <a:cs typeface="Calibri"/>
                <a:sym typeface="Calibri"/>
              </a:rPr>
              <a:t>delimita</a:t>
            </a:r>
            <a:r>
              <a:rPr lang="en-US" sz="2800" dirty="0">
                <a:solidFill>
                  <a:schemeClr val="dk1"/>
                </a:solidFill>
                <a:latin typeface="Calibri"/>
                <a:ea typeface="Calibri"/>
                <a:cs typeface="Calibri"/>
                <a:sym typeface="Calibri"/>
              </a:rPr>
              <a:t> un </a:t>
            </a:r>
            <a:r>
              <a:rPr lang="en-US" sz="2800" dirty="0" err="1">
                <a:solidFill>
                  <a:schemeClr val="dk1"/>
                </a:solidFill>
                <a:latin typeface="Calibri"/>
                <a:ea typeface="Calibri"/>
                <a:cs typeface="Calibri"/>
                <a:sym typeface="Calibri"/>
              </a:rPr>
              <a:t>simbolo</a:t>
            </a:r>
            <a:r>
              <a:rPr lang="en-US" sz="2800" dirty="0">
                <a:solidFill>
                  <a:schemeClr val="dk1"/>
                </a:solidFill>
                <a:latin typeface="Calibri"/>
                <a:ea typeface="Calibri"/>
                <a:cs typeface="Calibri"/>
                <a:sym typeface="Calibri"/>
              </a:rPr>
              <a:t> nero su  </a:t>
            </a:r>
            <a:r>
              <a:rPr lang="en-US" sz="2800" dirty="0" err="1">
                <a:solidFill>
                  <a:schemeClr val="dk1"/>
                </a:solidFill>
                <a:latin typeface="Calibri"/>
                <a:ea typeface="Calibri"/>
                <a:cs typeface="Calibri"/>
                <a:sym typeface="Calibri"/>
              </a:rPr>
              <a:t>sfondo</a:t>
            </a:r>
            <a:r>
              <a:rPr lang="en-US" sz="2800" dirty="0">
                <a:solidFill>
                  <a:schemeClr val="dk1"/>
                </a:solidFill>
                <a:latin typeface="Calibri"/>
                <a:ea typeface="Calibri"/>
                <a:cs typeface="Calibri"/>
                <a:sym typeface="Calibri"/>
              </a:rPr>
              <a:t> bianco.</a:t>
            </a:r>
            <a:endParaRPr sz="2800" dirty="0">
              <a:solidFill>
                <a:schemeClr val="dk1"/>
              </a:solidFill>
              <a:latin typeface="Calibri"/>
              <a:ea typeface="Calibri"/>
              <a:cs typeface="Calibri"/>
              <a:sym typeface="Calibri"/>
            </a:endParaRPr>
          </a:p>
          <a:p>
            <a:pPr marL="292100" marR="0" lvl="0" indent="-280035" algn="l" rtl="0">
              <a:lnSpc>
                <a:spcPct val="113928"/>
              </a:lnSpc>
              <a:spcBef>
                <a:spcPts val="675"/>
              </a:spcBef>
              <a:spcAft>
                <a:spcPts val="0"/>
              </a:spcAft>
              <a:buClr>
                <a:schemeClr val="dk1"/>
              </a:buClr>
              <a:buSzPts val="2700"/>
              <a:buFont typeface="Noto Sans Symbols"/>
              <a:buChar char="✔"/>
            </a:pPr>
            <a:r>
              <a:rPr lang="en-US" sz="2800" dirty="0">
                <a:solidFill>
                  <a:schemeClr val="dk1"/>
                </a:solidFill>
                <a:latin typeface="Calibri"/>
                <a:ea typeface="Calibri"/>
                <a:cs typeface="Calibri"/>
                <a:sym typeface="Calibri"/>
              </a:rPr>
              <a:t>Le </a:t>
            </a:r>
            <a:r>
              <a:rPr lang="en-US" sz="2800" b="1" i="1" dirty="0">
                <a:solidFill>
                  <a:schemeClr val="dk1"/>
                </a:solidFill>
                <a:latin typeface="Calibri"/>
                <a:ea typeface="Calibri"/>
                <a:cs typeface="Calibri"/>
                <a:sym typeface="Calibri"/>
              </a:rPr>
              <a:t>AVVERTENZE</a:t>
            </a:r>
            <a:r>
              <a:rPr lang="en-US" sz="2800" dirty="0">
                <a:solidFill>
                  <a:schemeClr val="dk1"/>
                </a:solidFill>
                <a:latin typeface="Calibri"/>
                <a:ea typeface="Calibri"/>
                <a:cs typeface="Calibri"/>
                <a:sym typeface="Calibri"/>
              </a:rPr>
              <a:t>: indicano la </a:t>
            </a:r>
            <a:r>
              <a:rPr lang="en-US" sz="2800" b="1" i="1" dirty="0" err="1">
                <a:solidFill>
                  <a:schemeClr val="dk1"/>
                </a:solidFill>
                <a:latin typeface="Calibri"/>
                <a:ea typeface="Calibri"/>
                <a:cs typeface="Calibri"/>
                <a:sym typeface="Calibri"/>
              </a:rPr>
              <a:t>gravità</a:t>
            </a:r>
            <a:r>
              <a:rPr lang="en-US" sz="2800" b="1" i="1" dirty="0">
                <a:solidFill>
                  <a:schemeClr val="dk1"/>
                </a:solidFill>
                <a:latin typeface="Calibri"/>
                <a:ea typeface="Calibri"/>
                <a:cs typeface="Calibri"/>
                <a:sym typeface="Calibri"/>
              </a:rPr>
              <a:t> del </a:t>
            </a:r>
            <a:r>
              <a:rPr lang="en-US" sz="2800" b="1" i="1" dirty="0" err="1">
                <a:solidFill>
                  <a:schemeClr val="dk1"/>
                </a:solidFill>
                <a:latin typeface="Calibri"/>
                <a:ea typeface="Calibri"/>
                <a:cs typeface="Calibri"/>
                <a:sym typeface="Calibri"/>
              </a:rPr>
              <a:t>pericolo</a:t>
            </a:r>
            <a:r>
              <a:rPr lang="en-US" sz="2800" dirty="0">
                <a:solidFill>
                  <a:schemeClr val="dk1"/>
                </a:solidFill>
                <a:latin typeface="Calibri"/>
                <a:ea typeface="Calibri"/>
                <a:cs typeface="Calibri"/>
                <a:sym typeface="Calibri"/>
              </a:rPr>
              <a:t>.</a:t>
            </a:r>
            <a:endParaRPr sz="2800" dirty="0">
              <a:solidFill>
                <a:schemeClr val="dk1"/>
              </a:solidFill>
              <a:latin typeface="Calibri"/>
              <a:ea typeface="Calibri"/>
              <a:cs typeface="Calibri"/>
              <a:sym typeface="Calibri"/>
            </a:endParaRPr>
          </a:p>
          <a:p>
            <a:pPr marL="536575" marR="0" lvl="1" indent="-295910" algn="l" rtl="0">
              <a:lnSpc>
                <a:spcPct val="108035"/>
              </a:lnSpc>
              <a:spcBef>
                <a:spcPts val="0"/>
              </a:spcBef>
              <a:spcAft>
                <a:spcPts val="0"/>
              </a:spcAft>
              <a:buClr>
                <a:srgbClr val="000000"/>
              </a:buClr>
              <a:buSzPts val="2800"/>
              <a:buFont typeface="Calibri"/>
              <a:buChar char="●"/>
            </a:pPr>
            <a:r>
              <a:rPr lang="en-US" sz="2800" b="1" i="1" u="none" strike="noStrike" cap="none" dirty="0">
                <a:solidFill>
                  <a:srgbClr val="FF0000"/>
                </a:solidFill>
                <a:latin typeface="Calibri"/>
                <a:ea typeface="Calibri"/>
                <a:cs typeface="Calibri"/>
                <a:sym typeface="Calibri"/>
              </a:rPr>
              <a:t>ATTENZIONE </a:t>
            </a:r>
            <a:r>
              <a:rPr lang="en-US" sz="2800" b="0" i="0" u="none" strike="noStrike" cap="none" dirty="0">
                <a:solidFill>
                  <a:schemeClr val="dk1"/>
                </a:solidFill>
                <a:latin typeface="Calibri"/>
                <a:ea typeface="Calibri"/>
                <a:cs typeface="Calibri"/>
                <a:sym typeface="Calibri"/>
              </a:rPr>
              <a:t>è </a:t>
            </a:r>
            <a:r>
              <a:rPr lang="en-US" sz="2800" b="0" i="0" u="none" strike="noStrike" cap="none" dirty="0" err="1">
                <a:solidFill>
                  <a:schemeClr val="dk1"/>
                </a:solidFill>
                <a:latin typeface="Calibri"/>
                <a:ea typeface="Calibri"/>
                <a:cs typeface="Calibri"/>
                <a:sym typeface="Calibri"/>
              </a:rPr>
              <a:t>l’avvertenza</a:t>
            </a:r>
            <a:r>
              <a:rPr lang="en-US" sz="2800" b="0" i="0" u="none" strike="noStrike" cap="none" dirty="0">
                <a:solidFill>
                  <a:schemeClr val="dk1"/>
                </a:solidFill>
                <a:latin typeface="Calibri"/>
                <a:ea typeface="Calibri"/>
                <a:cs typeface="Calibri"/>
                <a:sym typeface="Calibri"/>
              </a:rPr>
              <a:t> per le </a:t>
            </a:r>
            <a:r>
              <a:rPr lang="en-US" sz="2800" b="0" i="0" u="none" strike="noStrike" cap="none" dirty="0" err="1">
                <a:solidFill>
                  <a:schemeClr val="dk1"/>
                </a:solidFill>
                <a:latin typeface="Calibri"/>
                <a:ea typeface="Calibri"/>
                <a:cs typeface="Calibri"/>
                <a:sym typeface="Calibri"/>
              </a:rPr>
              <a:t>categorie</a:t>
            </a:r>
            <a:r>
              <a:rPr lang="en-US" sz="2800" b="0" i="0" u="none" strike="noStrike" cap="none" dirty="0">
                <a:solidFill>
                  <a:schemeClr val="dk1"/>
                </a:solidFill>
                <a:latin typeface="Calibri"/>
                <a:ea typeface="Calibri"/>
                <a:cs typeface="Calibri"/>
                <a:sym typeface="Calibri"/>
              </a:rPr>
              <a:t> di</a:t>
            </a:r>
            <a:endParaRPr sz="2800" b="0" i="0" u="none" strike="noStrike" cap="none" dirty="0">
              <a:solidFill>
                <a:schemeClr val="dk1"/>
              </a:solidFill>
              <a:latin typeface="Calibri"/>
              <a:ea typeface="Calibri"/>
              <a:cs typeface="Calibri"/>
              <a:sym typeface="Calibri"/>
            </a:endParaRPr>
          </a:p>
          <a:p>
            <a:pPr marL="241300" marR="0" lvl="0" indent="0" algn="l" rtl="0">
              <a:lnSpc>
                <a:spcPct val="114107"/>
              </a:lnSpc>
              <a:spcBef>
                <a:spcPts val="0"/>
              </a:spcBef>
              <a:spcAft>
                <a:spcPts val="0"/>
              </a:spcAft>
              <a:buNone/>
            </a:pPr>
            <a:r>
              <a:rPr lang="en-US" sz="2800" i="1" dirty="0" err="1">
                <a:solidFill>
                  <a:srgbClr val="001F5F"/>
                </a:solidFill>
                <a:latin typeface="Calibri"/>
                <a:ea typeface="Calibri"/>
                <a:cs typeface="Calibri"/>
                <a:sym typeface="Calibri"/>
              </a:rPr>
              <a:t>pericolo</a:t>
            </a:r>
            <a:r>
              <a:rPr lang="en-US" sz="2800" i="1" dirty="0">
                <a:solidFill>
                  <a:srgbClr val="001F5F"/>
                </a:solidFill>
                <a:latin typeface="Calibri"/>
                <a:ea typeface="Calibri"/>
                <a:cs typeface="Calibri"/>
                <a:sym typeface="Calibri"/>
              </a:rPr>
              <a:t> meno gravi</a:t>
            </a:r>
            <a:r>
              <a:rPr lang="en-US" sz="2800" dirty="0">
                <a:solidFill>
                  <a:schemeClr val="dk1"/>
                </a:solidFill>
                <a:latin typeface="Calibri"/>
                <a:ea typeface="Calibri"/>
                <a:cs typeface="Calibri"/>
                <a:sym typeface="Calibri"/>
              </a:rPr>
              <a:t>.</a:t>
            </a:r>
            <a:endParaRPr sz="2800" dirty="0">
              <a:solidFill>
                <a:schemeClr val="dk1"/>
              </a:solidFill>
              <a:latin typeface="Calibri"/>
              <a:ea typeface="Calibri"/>
              <a:cs typeface="Calibri"/>
              <a:sym typeface="Calibri"/>
            </a:endParaRPr>
          </a:p>
          <a:p>
            <a:pPr marL="550545" marR="0" lvl="1" indent="-296544" algn="l" rtl="0">
              <a:lnSpc>
                <a:spcPct val="100000"/>
              </a:lnSpc>
              <a:spcBef>
                <a:spcPts val="660"/>
              </a:spcBef>
              <a:spcAft>
                <a:spcPts val="0"/>
              </a:spcAft>
              <a:buClr>
                <a:srgbClr val="000000"/>
              </a:buClr>
              <a:buSzPts val="2800"/>
              <a:buFont typeface="Calibri"/>
              <a:buChar char="●"/>
            </a:pPr>
            <a:r>
              <a:rPr lang="en-US" sz="2800" b="1" i="1" u="none" strike="noStrike" cap="none" dirty="0">
                <a:solidFill>
                  <a:srgbClr val="FF0000"/>
                </a:solidFill>
                <a:latin typeface="Calibri"/>
                <a:ea typeface="Calibri"/>
                <a:cs typeface="Calibri"/>
                <a:sym typeface="Calibri"/>
              </a:rPr>
              <a:t>PERICOLO </a:t>
            </a:r>
            <a:r>
              <a:rPr lang="en-US" sz="2800" b="0" i="0" u="none" strike="noStrike" cap="none" dirty="0">
                <a:solidFill>
                  <a:schemeClr val="dk1"/>
                </a:solidFill>
                <a:latin typeface="Calibri"/>
                <a:ea typeface="Calibri"/>
                <a:cs typeface="Calibri"/>
                <a:sym typeface="Calibri"/>
              </a:rPr>
              <a:t>è </a:t>
            </a:r>
            <a:r>
              <a:rPr lang="en-US" sz="2800" b="0" i="0" u="none" strike="noStrike" cap="none" dirty="0" err="1">
                <a:solidFill>
                  <a:schemeClr val="dk1"/>
                </a:solidFill>
                <a:latin typeface="Calibri"/>
                <a:ea typeface="Calibri"/>
                <a:cs typeface="Calibri"/>
                <a:sym typeface="Calibri"/>
              </a:rPr>
              <a:t>l’avvertenza</a:t>
            </a:r>
            <a:r>
              <a:rPr lang="en-US" sz="2800" b="0" i="0" u="none" strike="noStrike" cap="none" dirty="0">
                <a:solidFill>
                  <a:schemeClr val="dk1"/>
                </a:solidFill>
                <a:latin typeface="Calibri"/>
                <a:ea typeface="Calibri"/>
                <a:cs typeface="Calibri"/>
                <a:sym typeface="Calibri"/>
              </a:rPr>
              <a:t> per le </a:t>
            </a:r>
            <a:r>
              <a:rPr lang="en-US" sz="2800" b="0" i="0" u="none" strike="noStrike" cap="none" dirty="0" err="1">
                <a:solidFill>
                  <a:schemeClr val="dk1"/>
                </a:solidFill>
                <a:latin typeface="Calibri"/>
                <a:ea typeface="Calibri"/>
                <a:cs typeface="Calibri"/>
                <a:sym typeface="Calibri"/>
              </a:rPr>
              <a:t>categorie</a:t>
            </a:r>
            <a:r>
              <a:rPr lang="en-US" sz="2800" b="0" i="0" u="none" strike="noStrike" cap="none" dirty="0">
                <a:solidFill>
                  <a:schemeClr val="dk1"/>
                </a:solidFill>
                <a:latin typeface="Calibri"/>
                <a:ea typeface="Calibri"/>
                <a:cs typeface="Calibri"/>
                <a:sym typeface="Calibri"/>
              </a:rPr>
              <a:t> di</a:t>
            </a:r>
            <a:endParaRPr sz="2800" b="0" i="0" u="none" strike="noStrike" cap="none" dirty="0">
              <a:solidFill>
                <a:schemeClr val="dk1"/>
              </a:solidFill>
              <a:latin typeface="Calibri"/>
              <a:ea typeface="Calibri"/>
              <a:cs typeface="Calibri"/>
              <a:sym typeface="Calibri"/>
            </a:endParaRPr>
          </a:p>
          <a:p>
            <a:pPr marL="335280" marR="0" lvl="0" indent="0" algn="l" rtl="0">
              <a:lnSpc>
                <a:spcPct val="100000"/>
              </a:lnSpc>
              <a:spcBef>
                <a:spcPts val="660"/>
              </a:spcBef>
              <a:spcAft>
                <a:spcPts val="0"/>
              </a:spcAft>
              <a:buNone/>
            </a:pPr>
            <a:r>
              <a:rPr lang="en-US" sz="2800" i="1" dirty="0" err="1">
                <a:solidFill>
                  <a:srgbClr val="001F5F"/>
                </a:solidFill>
                <a:latin typeface="Calibri"/>
                <a:ea typeface="Calibri"/>
                <a:cs typeface="Calibri"/>
                <a:sym typeface="Calibri"/>
              </a:rPr>
              <a:t>pericolo</a:t>
            </a:r>
            <a:r>
              <a:rPr lang="en-US" sz="2800" i="1" dirty="0">
                <a:solidFill>
                  <a:srgbClr val="001F5F"/>
                </a:solidFill>
                <a:latin typeface="Calibri"/>
                <a:ea typeface="Calibri"/>
                <a:cs typeface="Calibri"/>
                <a:sym typeface="Calibri"/>
              </a:rPr>
              <a:t> più gravi</a:t>
            </a:r>
            <a:r>
              <a:rPr lang="en-US" sz="2800" dirty="0">
                <a:solidFill>
                  <a:schemeClr val="dk1"/>
                </a:solidFill>
                <a:latin typeface="Calibri"/>
                <a:ea typeface="Calibri"/>
                <a:cs typeface="Calibri"/>
                <a:sym typeface="Calibri"/>
              </a:rPr>
              <a:t>.</a:t>
            </a:r>
            <a:endParaRPr sz="2800" dirty="0">
              <a:solidFill>
                <a:schemeClr val="dk1"/>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Shape 714"/>
        <p:cNvGrpSpPr/>
        <p:nvPr/>
      </p:nvGrpSpPr>
      <p:grpSpPr>
        <a:xfrm>
          <a:off x="0" y="0"/>
          <a:ext cx="0" cy="0"/>
          <a:chOff x="0" y="0"/>
          <a:chExt cx="0" cy="0"/>
        </a:xfrm>
      </p:grpSpPr>
      <p:pic>
        <p:nvPicPr>
          <p:cNvPr id="715" name="Google Shape;715;p73"/>
          <p:cNvPicPr preferRelativeResize="0"/>
          <p:nvPr/>
        </p:nvPicPr>
        <p:blipFill rotWithShape="1">
          <a:blip r:embed="rId3">
            <a:alphaModFix/>
          </a:blip>
          <a:srcRect/>
          <a:stretch/>
        </p:blipFill>
        <p:spPr>
          <a:xfrm>
            <a:off x="3318515" y="0"/>
            <a:ext cx="5571744" cy="2898648"/>
          </a:xfrm>
          <a:prstGeom prst="rect">
            <a:avLst/>
          </a:prstGeom>
          <a:noFill/>
          <a:ln>
            <a:noFill/>
          </a:ln>
        </p:spPr>
      </p:pic>
      <p:pic>
        <p:nvPicPr>
          <p:cNvPr id="716" name="Google Shape;716;p73"/>
          <p:cNvPicPr preferRelativeResize="0"/>
          <p:nvPr/>
        </p:nvPicPr>
        <p:blipFill rotWithShape="1">
          <a:blip r:embed="rId4">
            <a:alphaModFix/>
          </a:blip>
          <a:srcRect/>
          <a:stretch/>
        </p:blipFill>
        <p:spPr>
          <a:xfrm>
            <a:off x="3570733" y="3419341"/>
            <a:ext cx="5573267" cy="2819400"/>
          </a:xfrm>
          <a:prstGeom prst="rect">
            <a:avLst/>
          </a:prstGeom>
          <a:noFill/>
          <a:ln>
            <a:noFill/>
          </a:ln>
        </p:spPr>
      </p:pic>
      <p:sp>
        <p:nvSpPr>
          <p:cNvPr id="2" name="CasellaDiTesto 1">
            <a:extLst>
              <a:ext uri="{FF2B5EF4-FFF2-40B4-BE49-F238E27FC236}">
                <a16:creationId xmlns:a16="http://schemas.microsoft.com/office/drawing/2014/main" id="{65D66EED-137E-1A1D-30E8-93A115335DE9}"/>
              </a:ext>
            </a:extLst>
          </p:cNvPr>
          <p:cNvSpPr txBox="1"/>
          <p:nvPr/>
        </p:nvSpPr>
        <p:spPr>
          <a:xfrm>
            <a:off x="0" y="987659"/>
            <a:ext cx="3039615" cy="461665"/>
          </a:xfrm>
          <a:prstGeom prst="rect">
            <a:avLst/>
          </a:prstGeom>
          <a:noFill/>
        </p:spPr>
        <p:txBody>
          <a:bodyPr wrap="none" rtlCol="0">
            <a:spAutoFit/>
          </a:bodyPr>
          <a:lstStyle/>
          <a:p>
            <a:r>
              <a:rPr lang="it-IT" sz="2400" b="1" dirty="0">
                <a:solidFill>
                  <a:srgbClr val="0070C0"/>
                </a:solidFill>
              </a:rPr>
              <a:t>Vecchi pittogrammi</a:t>
            </a:r>
          </a:p>
        </p:txBody>
      </p:sp>
      <p:sp>
        <p:nvSpPr>
          <p:cNvPr id="3" name="CasellaDiTesto 2">
            <a:extLst>
              <a:ext uri="{FF2B5EF4-FFF2-40B4-BE49-F238E27FC236}">
                <a16:creationId xmlns:a16="http://schemas.microsoft.com/office/drawing/2014/main" id="{A14001E5-AA0F-CAF2-B35E-1AA1CE45FA70}"/>
              </a:ext>
            </a:extLst>
          </p:cNvPr>
          <p:cNvSpPr txBox="1"/>
          <p:nvPr/>
        </p:nvSpPr>
        <p:spPr>
          <a:xfrm>
            <a:off x="0" y="4598208"/>
            <a:ext cx="2986715" cy="461665"/>
          </a:xfrm>
          <a:prstGeom prst="rect">
            <a:avLst/>
          </a:prstGeom>
          <a:noFill/>
        </p:spPr>
        <p:txBody>
          <a:bodyPr wrap="none" rtlCol="0">
            <a:spAutoFit/>
          </a:bodyPr>
          <a:lstStyle/>
          <a:p>
            <a:r>
              <a:rPr lang="it-IT" sz="2400" b="1" dirty="0">
                <a:solidFill>
                  <a:srgbClr val="0070C0"/>
                </a:solidFill>
              </a:rPr>
              <a:t>Nuovi pittogrammi</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Shape 720"/>
        <p:cNvGrpSpPr/>
        <p:nvPr/>
      </p:nvGrpSpPr>
      <p:grpSpPr>
        <a:xfrm>
          <a:off x="0" y="0"/>
          <a:ext cx="0" cy="0"/>
          <a:chOff x="0" y="0"/>
          <a:chExt cx="0" cy="0"/>
        </a:xfrm>
      </p:grpSpPr>
      <p:sp>
        <p:nvSpPr>
          <p:cNvPr id="722" name="Google Shape;722;p74"/>
          <p:cNvSpPr txBox="1">
            <a:spLocks noGrp="1"/>
          </p:cNvSpPr>
          <p:nvPr>
            <p:ph type="title"/>
          </p:nvPr>
        </p:nvSpPr>
        <p:spPr>
          <a:xfrm>
            <a:off x="0" y="51515"/>
            <a:ext cx="9144000" cy="566165"/>
          </a:xfrm>
          <a:prstGeom prst="rect">
            <a:avLst/>
          </a:prstGeom>
          <a:noFill/>
          <a:ln>
            <a:noFill/>
          </a:ln>
        </p:spPr>
        <p:txBody>
          <a:bodyPr spcFirstLastPara="1" wrap="square" lIns="0" tIns="12050" rIns="0" bIns="0" anchor="t" anchorCtr="0">
            <a:spAutoFit/>
          </a:bodyPr>
          <a:lstStyle/>
          <a:p>
            <a:pPr marL="12700" lvl="0" indent="0" algn="ctr" rtl="0">
              <a:lnSpc>
                <a:spcPct val="100000"/>
              </a:lnSpc>
              <a:spcBef>
                <a:spcPts val="0"/>
              </a:spcBef>
              <a:spcAft>
                <a:spcPts val="0"/>
              </a:spcAft>
              <a:buNone/>
            </a:pPr>
            <a:r>
              <a:rPr lang="en-US" sz="3600" b="1" dirty="0">
                <a:solidFill>
                  <a:srgbClr val="0070C0"/>
                </a:solidFill>
                <a:latin typeface="Times New Roman" panose="02020603050405020304" pitchFamily="18" charset="0"/>
                <a:cs typeface="Times New Roman" panose="02020603050405020304" pitchFamily="18" charset="0"/>
                <a:sym typeface="Calibri"/>
              </a:rPr>
              <a:t>NUOVI PITTOGRAMMI</a:t>
            </a:r>
            <a:endParaRPr lang="en-US" sz="3600" dirty="0">
              <a:solidFill>
                <a:srgbClr val="0070C0"/>
              </a:solidFill>
              <a:latin typeface="Times New Roman" panose="02020603050405020304" pitchFamily="18" charset="0"/>
              <a:cs typeface="Times New Roman" panose="02020603050405020304" pitchFamily="18" charset="0"/>
              <a:sym typeface="Calibri"/>
            </a:endParaRPr>
          </a:p>
        </p:txBody>
      </p:sp>
      <p:sp>
        <p:nvSpPr>
          <p:cNvPr id="723" name="Google Shape;723;p74"/>
          <p:cNvSpPr txBox="1"/>
          <p:nvPr/>
        </p:nvSpPr>
        <p:spPr>
          <a:xfrm>
            <a:off x="433527" y="1078229"/>
            <a:ext cx="8274684" cy="3390277"/>
          </a:xfrm>
          <a:prstGeom prst="rect">
            <a:avLst/>
          </a:prstGeom>
          <a:noFill/>
          <a:ln>
            <a:noFill/>
          </a:ln>
        </p:spPr>
        <p:txBody>
          <a:bodyPr spcFirstLastPara="1" wrap="square" lIns="0" tIns="54600" rIns="0" bIns="0" anchor="t" anchorCtr="0">
            <a:spAutoFit/>
          </a:bodyPr>
          <a:lstStyle/>
          <a:p>
            <a:pPr marL="12700" marR="188595" lvl="0" indent="0" algn="l" rtl="0">
              <a:lnSpc>
                <a:spcPct val="90000"/>
              </a:lnSpc>
              <a:spcBef>
                <a:spcPts val="0"/>
              </a:spcBef>
              <a:spcAft>
                <a:spcPts val="0"/>
              </a:spcAft>
              <a:buNone/>
            </a:pPr>
            <a:r>
              <a:rPr lang="en-US" sz="2800" dirty="0">
                <a:solidFill>
                  <a:schemeClr val="dk1"/>
                </a:solidFill>
                <a:latin typeface="Calibri"/>
                <a:ea typeface="Calibri"/>
                <a:cs typeface="Calibri"/>
                <a:sym typeface="Calibri"/>
              </a:rPr>
              <a:t>Il </a:t>
            </a:r>
            <a:r>
              <a:rPr lang="en-US" sz="2800" dirty="0" err="1">
                <a:solidFill>
                  <a:schemeClr val="dk1"/>
                </a:solidFill>
                <a:latin typeface="Calibri"/>
                <a:ea typeface="Calibri"/>
                <a:cs typeface="Calibri"/>
                <a:sym typeface="Calibri"/>
              </a:rPr>
              <a:t>pittogramma</a:t>
            </a:r>
            <a:r>
              <a:rPr lang="en-US" sz="2800" dirty="0">
                <a:solidFill>
                  <a:schemeClr val="dk1"/>
                </a:solidFill>
                <a:latin typeface="Calibri"/>
                <a:ea typeface="Calibri"/>
                <a:cs typeface="Calibri"/>
                <a:sym typeface="Calibri"/>
              </a:rPr>
              <a:t> con la persona </a:t>
            </a:r>
            <a:r>
              <a:rPr lang="en-US" sz="2800" dirty="0" err="1">
                <a:solidFill>
                  <a:schemeClr val="dk1"/>
                </a:solidFill>
                <a:latin typeface="Calibri"/>
                <a:ea typeface="Calibri"/>
                <a:cs typeface="Calibri"/>
                <a:sym typeface="Calibri"/>
              </a:rPr>
              <a:t>danneggiata</a:t>
            </a:r>
            <a:r>
              <a:rPr lang="en-US" sz="2800" dirty="0">
                <a:solidFill>
                  <a:schemeClr val="dk1"/>
                </a:solidFill>
                <a:latin typeface="Calibri"/>
                <a:ea typeface="Calibri"/>
                <a:cs typeface="Calibri"/>
                <a:sym typeface="Calibri"/>
              </a:rPr>
              <a:t> </a:t>
            </a:r>
            <a:r>
              <a:rPr lang="en-US" sz="2800" dirty="0" err="1">
                <a:solidFill>
                  <a:schemeClr val="dk1"/>
                </a:solidFill>
                <a:latin typeface="Calibri"/>
                <a:ea typeface="Calibri"/>
                <a:cs typeface="Calibri"/>
                <a:sym typeface="Calibri"/>
              </a:rPr>
              <a:t>caratterizza</a:t>
            </a:r>
            <a:r>
              <a:rPr lang="en-US" sz="2800" dirty="0">
                <a:solidFill>
                  <a:schemeClr val="dk1"/>
                </a:solidFill>
                <a:latin typeface="Calibri"/>
                <a:ea typeface="Calibri"/>
                <a:cs typeface="Calibri"/>
                <a:sym typeface="Calibri"/>
              </a:rPr>
              <a:t> i  prodotti </a:t>
            </a:r>
            <a:r>
              <a:rPr lang="en-US" sz="2800" dirty="0" err="1">
                <a:solidFill>
                  <a:schemeClr val="dk1"/>
                </a:solidFill>
                <a:latin typeface="Calibri"/>
                <a:ea typeface="Calibri"/>
                <a:cs typeface="Calibri"/>
                <a:sym typeface="Calibri"/>
              </a:rPr>
              <a:t>sensibilizzanti</a:t>
            </a:r>
            <a:r>
              <a:rPr lang="en-US" sz="2800" dirty="0">
                <a:solidFill>
                  <a:schemeClr val="dk1"/>
                </a:solidFill>
                <a:latin typeface="Calibri"/>
                <a:ea typeface="Calibri"/>
                <a:cs typeface="Calibri"/>
                <a:sym typeface="Calibri"/>
              </a:rPr>
              <a:t>, </a:t>
            </a:r>
            <a:r>
              <a:rPr lang="en-US" sz="2800" dirty="0" err="1">
                <a:solidFill>
                  <a:schemeClr val="dk1"/>
                </a:solidFill>
                <a:latin typeface="Calibri"/>
                <a:ea typeface="Calibri"/>
                <a:cs typeface="Calibri"/>
                <a:sym typeface="Calibri"/>
              </a:rPr>
              <a:t>mutageni</a:t>
            </a:r>
            <a:r>
              <a:rPr lang="en-US" sz="2800" dirty="0">
                <a:solidFill>
                  <a:schemeClr val="dk1"/>
                </a:solidFill>
                <a:latin typeface="Calibri"/>
                <a:ea typeface="Calibri"/>
                <a:cs typeface="Calibri"/>
                <a:sym typeface="Calibri"/>
              </a:rPr>
              <a:t>, </a:t>
            </a:r>
            <a:r>
              <a:rPr lang="en-US" sz="2800" dirty="0" err="1">
                <a:solidFill>
                  <a:schemeClr val="dk1"/>
                </a:solidFill>
                <a:latin typeface="Calibri"/>
                <a:ea typeface="Calibri"/>
                <a:cs typeface="Calibri"/>
                <a:sym typeface="Calibri"/>
              </a:rPr>
              <a:t>cancerogeni</a:t>
            </a:r>
            <a:r>
              <a:rPr lang="en-US" sz="2800" dirty="0">
                <a:solidFill>
                  <a:schemeClr val="dk1"/>
                </a:solidFill>
                <a:latin typeface="Calibri"/>
                <a:ea typeface="Calibri"/>
                <a:cs typeface="Calibri"/>
                <a:sym typeface="Calibri"/>
              </a:rPr>
              <a:t>, </a:t>
            </a:r>
            <a:r>
              <a:rPr lang="en-US" sz="2800" dirty="0" err="1">
                <a:solidFill>
                  <a:schemeClr val="dk1"/>
                </a:solidFill>
                <a:latin typeface="Calibri"/>
                <a:ea typeface="Calibri"/>
                <a:cs typeface="Calibri"/>
                <a:sym typeface="Calibri"/>
              </a:rPr>
              <a:t>tossici</a:t>
            </a:r>
            <a:r>
              <a:rPr lang="en-US" sz="2800" dirty="0">
                <a:solidFill>
                  <a:schemeClr val="dk1"/>
                </a:solidFill>
                <a:latin typeface="Calibri"/>
                <a:ea typeface="Calibri"/>
                <a:cs typeface="Calibri"/>
                <a:sym typeface="Calibri"/>
              </a:rPr>
              <a:t>  per la riproduzione, </a:t>
            </a:r>
            <a:r>
              <a:rPr lang="en-US" sz="2800" dirty="0" err="1">
                <a:solidFill>
                  <a:schemeClr val="dk1"/>
                </a:solidFill>
                <a:latin typeface="Calibri"/>
                <a:ea typeface="Calibri"/>
                <a:cs typeface="Calibri"/>
                <a:sym typeface="Calibri"/>
              </a:rPr>
              <a:t>tossici</a:t>
            </a:r>
            <a:r>
              <a:rPr lang="en-US" sz="2800" dirty="0">
                <a:solidFill>
                  <a:schemeClr val="dk1"/>
                </a:solidFill>
                <a:latin typeface="Calibri"/>
                <a:ea typeface="Calibri"/>
                <a:cs typeface="Calibri"/>
                <a:sym typeface="Calibri"/>
              </a:rPr>
              <a:t> sugli organi </a:t>
            </a:r>
            <a:r>
              <a:rPr lang="en-US" sz="2800" dirty="0" err="1">
                <a:solidFill>
                  <a:schemeClr val="dk1"/>
                </a:solidFill>
                <a:latin typeface="Calibri"/>
                <a:ea typeface="Calibri"/>
                <a:cs typeface="Calibri"/>
                <a:sym typeface="Calibri"/>
              </a:rPr>
              <a:t>bersaglio</a:t>
            </a:r>
            <a:r>
              <a:rPr lang="en-US" sz="2800" dirty="0">
                <a:solidFill>
                  <a:schemeClr val="dk1"/>
                </a:solidFill>
                <a:latin typeface="Calibri"/>
                <a:ea typeface="Calibri"/>
                <a:cs typeface="Calibri"/>
                <a:sym typeface="Calibri"/>
              </a:rPr>
              <a:t> per  </a:t>
            </a:r>
            <a:r>
              <a:rPr lang="en-US" sz="2800" dirty="0" err="1">
                <a:solidFill>
                  <a:schemeClr val="dk1"/>
                </a:solidFill>
                <a:latin typeface="Calibri"/>
                <a:ea typeface="Calibri"/>
                <a:cs typeface="Calibri"/>
                <a:sym typeface="Calibri"/>
              </a:rPr>
              <a:t>esposizione</a:t>
            </a:r>
            <a:r>
              <a:rPr lang="en-US" sz="2800" dirty="0">
                <a:solidFill>
                  <a:schemeClr val="dk1"/>
                </a:solidFill>
                <a:latin typeface="Calibri"/>
                <a:ea typeface="Calibri"/>
                <a:cs typeface="Calibri"/>
                <a:sym typeface="Calibri"/>
              </a:rPr>
              <a:t> singola e </a:t>
            </a:r>
            <a:r>
              <a:rPr lang="en-US" sz="2800" dirty="0" err="1">
                <a:solidFill>
                  <a:schemeClr val="dk1"/>
                </a:solidFill>
                <a:latin typeface="Calibri"/>
                <a:ea typeface="Calibri"/>
                <a:cs typeface="Calibri"/>
                <a:sym typeface="Calibri"/>
              </a:rPr>
              <a:t>ripetuta</a:t>
            </a:r>
            <a:r>
              <a:rPr lang="en-US" sz="2800" dirty="0">
                <a:solidFill>
                  <a:schemeClr val="dk1"/>
                </a:solidFill>
                <a:latin typeface="Calibri"/>
                <a:ea typeface="Calibri"/>
                <a:cs typeface="Calibri"/>
                <a:sym typeface="Calibri"/>
              </a:rPr>
              <a:t> o pericolosi in caso di  aspirazione.</a:t>
            </a:r>
            <a:endParaRPr sz="2800" dirty="0">
              <a:solidFill>
                <a:schemeClr val="dk1"/>
              </a:solidFill>
              <a:latin typeface="Calibri"/>
              <a:ea typeface="Calibri"/>
              <a:cs typeface="Calibri"/>
              <a:sym typeface="Calibri"/>
            </a:endParaRPr>
          </a:p>
          <a:p>
            <a:pPr marL="12700" marR="5080" lvl="0" indent="0" algn="just" rtl="0">
              <a:lnSpc>
                <a:spcPct val="108214"/>
              </a:lnSpc>
              <a:spcBef>
                <a:spcPts val="40"/>
              </a:spcBef>
              <a:spcAft>
                <a:spcPts val="0"/>
              </a:spcAft>
              <a:buNone/>
            </a:pPr>
            <a:r>
              <a:rPr lang="en-US" sz="2800" dirty="0">
                <a:solidFill>
                  <a:schemeClr val="dk1"/>
                </a:solidFill>
                <a:latin typeface="Calibri"/>
                <a:ea typeface="Calibri"/>
                <a:cs typeface="Calibri"/>
                <a:sym typeface="Calibri"/>
              </a:rPr>
              <a:t>Il </a:t>
            </a:r>
            <a:r>
              <a:rPr lang="en-US" sz="2800" b="1" dirty="0" err="1">
                <a:solidFill>
                  <a:srgbClr val="FF0000"/>
                </a:solidFill>
                <a:latin typeface="Calibri"/>
                <a:ea typeface="Calibri"/>
                <a:cs typeface="Calibri"/>
                <a:sym typeface="Calibri"/>
              </a:rPr>
              <a:t>pittogramma</a:t>
            </a:r>
            <a:r>
              <a:rPr lang="en-US" sz="2800" b="1" dirty="0">
                <a:solidFill>
                  <a:srgbClr val="FF0000"/>
                </a:solidFill>
                <a:latin typeface="Calibri"/>
                <a:ea typeface="Calibri"/>
                <a:cs typeface="Calibri"/>
                <a:sym typeface="Calibri"/>
              </a:rPr>
              <a:t> con il punto </a:t>
            </a:r>
            <a:r>
              <a:rPr lang="en-US" sz="2800" b="1" dirty="0" err="1">
                <a:solidFill>
                  <a:srgbClr val="FF0000"/>
                </a:solidFill>
                <a:latin typeface="Calibri"/>
                <a:ea typeface="Calibri"/>
                <a:cs typeface="Calibri"/>
                <a:sym typeface="Calibri"/>
              </a:rPr>
              <a:t>esclamativo</a:t>
            </a:r>
            <a:r>
              <a:rPr lang="en-US" sz="2800" b="1" dirty="0">
                <a:solidFill>
                  <a:srgbClr val="FF0000"/>
                </a:solidFill>
                <a:latin typeface="Calibri"/>
                <a:ea typeface="Calibri"/>
                <a:cs typeface="Calibri"/>
                <a:sym typeface="Calibri"/>
              </a:rPr>
              <a:t> che </a:t>
            </a:r>
            <a:r>
              <a:rPr lang="en-US" sz="2800" b="1" dirty="0" err="1">
                <a:solidFill>
                  <a:srgbClr val="FF0000"/>
                </a:solidFill>
                <a:latin typeface="Calibri"/>
                <a:ea typeface="Calibri"/>
                <a:cs typeface="Calibri"/>
                <a:sym typeface="Calibri"/>
              </a:rPr>
              <a:t>sostituisce</a:t>
            </a:r>
            <a:r>
              <a:rPr lang="en-US" sz="2800" b="1" dirty="0">
                <a:solidFill>
                  <a:srgbClr val="FF0000"/>
                </a:solidFill>
                <a:latin typeface="Calibri"/>
                <a:ea typeface="Calibri"/>
                <a:cs typeface="Calibri"/>
                <a:sym typeface="Calibri"/>
              </a:rPr>
              <a:t> la  </a:t>
            </a:r>
            <a:r>
              <a:rPr lang="en-US" sz="2800" b="1" dirty="0" err="1">
                <a:solidFill>
                  <a:srgbClr val="FF0000"/>
                </a:solidFill>
                <a:latin typeface="Calibri"/>
                <a:ea typeface="Calibri"/>
                <a:cs typeface="Calibri"/>
                <a:sym typeface="Calibri"/>
              </a:rPr>
              <a:t>croce</a:t>
            </a:r>
            <a:r>
              <a:rPr lang="en-US" sz="2800" b="1" dirty="0">
                <a:solidFill>
                  <a:srgbClr val="FF0000"/>
                </a:solidFill>
                <a:latin typeface="Calibri"/>
                <a:ea typeface="Calibri"/>
                <a:cs typeface="Calibri"/>
                <a:sym typeface="Calibri"/>
              </a:rPr>
              <a:t> di </a:t>
            </a:r>
            <a:r>
              <a:rPr lang="en-US" sz="2800" b="1" dirty="0" err="1">
                <a:solidFill>
                  <a:srgbClr val="FF0000"/>
                </a:solidFill>
                <a:latin typeface="Calibri"/>
                <a:ea typeface="Calibri"/>
                <a:cs typeface="Calibri"/>
                <a:sym typeface="Calibri"/>
              </a:rPr>
              <a:t>Sant’Andrea</a:t>
            </a:r>
            <a:r>
              <a:rPr lang="en-US" sz="2800" b="1" dirty="0">
                <a:solidFill>
                  <a:srgbClr val="FF0000"/>
                </a:solidFill>
                <a:latin typeface="Calibri"/>
                <a:ea typeface="Calibri"/>
                <a:cs typeface="Calibri"/>
                <a:sym typeface="Calibri"/>
              </a:rPr>
              <a:t> </a:t>
            </a:r>
            <a:r>
              <a:rPr lang="en-US" sz="2800" dirty="0">
                <a:solidFill>
                  <a:schemeClr val="dk1"/>
                </a:solidFill>
                <a:latin typeface="Calibri"/>
                <a:ea typeface="Calibri"/>
                <a:cs typeface="Calibri"/>
                <a:sym typeface="Calibri"/>
              </a:rPr>
              <a:t>per i </a:t>
            </a:r>
            <a:r>
              <a:rPr lang="en-US" sz="2800" dirty="0" err="1">
                <a:solidFill>
                  <a:schemeClr val="dk1"/>
                </a:solidFill>
                <a:latin typeface="Calibri"/>
                <a:ea typeface="Calibri"/>
                <a:cs typeface="Calibri"/>
                <a:sym typeface="Calibri"/>
              </a:rPr>
              <a:t>nocivi</a:t>
            </a:r>
            <a:r>
              <a:rPr lang="en-US" sz="2800" dirty="0">
                <a:solidFill>
                  <a:schemeClr val="dk1"/>
                </a:solidFill>
                <a:latin typeface="Calibri"/>
                <a:ea typeface="Calibri"/>
                <a:cs typeface="Calibri"/>
                <a:sym typeface="Calibri"/>
              </a:rPr>
              <a:t>, gli </a:t>
            </a:r>
            <a:r>
              <a:rPr lang="en-US" sz="2800" dirty="0" err="1">
                <a:solidFill>
                  <a:schemeClr val="dk1"/>
                </a:solidFill>
                <a:latin typeface="Calibri"/>
                <a:ea typeface="Calibri"/>
                <a:cs typeface="Calibri"/>
                <a:sym typeface="Calibri"/>
              </a:rPr>
              <a:t>irritanti</a:t>
            </a:r>
            <a:r>
              <a:rPr lang="en-US" sz="2800" dirty="0">
                <a:solidFill>
                  <a:schemeClr val="dk1"/>
                </a:solidFill>
                <a:latin typeface="Calibri"/>
                <a:ea typeface="Calibri"/>
                <a:cs typeface="Calibri"/>
                <a:sym typeface="Calibri"/>
              </a:rPr>
              <a:t> e </a:t>
            </a:r>
            <a:r>
              <a:rPr lang="en-US" sz="2800" dirty="0" err="1">
                <a:solidFill>
                  <a:schemeClr val="dk1"/>
                </a:solidFill>
                <a:latin typeface="Calibri"/>
                <a:ea typeface="Calibri"/>
                <a:cs typeface="Calibri"/>
                <a:sym typeface="Calibri"/>
              </a:rPr>
              <a:t>tossici</a:t>
            </a:r>
            <a:r>
              <a:rPr lang="en-US" sz="2800" dirty="0">
                <a:solidFill>
                  <a:schemeClr val="dk1"/>
                </a:solidFill>
                <a:latin typeface="Calibri"/>
                <a:ea typeface="Calibri"/>
                <a:cs typeface="Calibri"/>
                <a:sym typeface="Calibri"/>
              </a:rPr>
              <a:t> sugli  organi </a:t>
            </a:r>
            <a:r>
              <a:rPr lang="en-US" sz="2800" dirty="0" err="1">
                <a:solidFill>
                  <a:schemeClr val="dk1"/>
                </a:solidFill>
                <a:latin typeface="Calibri"/>
                <a:ea typeface="Calibri"/>
                <a:cs typeface="Calibri"/>
                <a:sym typeface="Calibri"/>
              </a:rPr>
              <a:t>bersaglio</a:t>
            </a:r>
            <a:r>
              <a:rPr lang="en-US" sz="2800" dirty="0">
                <a:solidFill>
                  <a:schemeClr val="dk1"/>
                </a:solidFill>
                <a:latin typeface="Calibri"/>
                <a:ea typeface="Calibri"/>
                <a:cs typeface="Calibri"/>
                <a:sym typeface="Calibri"/>
              </a:rPr>
              <a:t> per singola </a:t>
            </a:r>
            <a:r>
              <a:rPr lang="en-US" sz="2800" dirty="0" err="1">
                <a:solidFill>
                  <a:schemeClr val="dk1"/>
                </a:solidFill>
                <a:latin typeface="Calibri"/>
                <a:ea typeface="Calibri"/>
                <a:cs typeface="Calibri"/>
                <a:sym typeface="Calibri"/>
              </a:rPr>
              <a:t>esposizione</a:t>
            </a:r>
            <a:r>
              <a:rPr lang="en-US" sz="2800" dirty="0">
                <a:solidFill>
                  <a:schemeClr val="dk1"/>
                </a:solidFill>
                <a:latin typeface="Calibri"/>
                <a:ea typeface="Calibri"/>
                <a:cs typeface="Calibri"/>
                <a:sym typeface="Calibri"/>
              </a:rPr>
              <a:t>.</a:t>
            </a:r>
            <a:endParaRPr sz="2800" dirty="0">
              <a:solidFill>
                <a:schemeClr val="dk1"/>
              </a:solidFill>
              <a:latin typeface="Calibri"/>
              <a:ea typeface="Calibri"/>
              <a:cs typeface="Calibri"/>
              <a:sym typeface="Calibri"/>
            </a:endParaRPr>
          </a:p>
        </p:txBody>
      </p:sp>
      <p:pic>
        <p:nvPicPr>
          <p:cNvPr id="724" name="Google Shape;724;p74"/>
          <p:cNvPicPr preferRelativeResize="0"/>
          <p:nvPr/>
        </p:nvPicPr>
        <p:blipFill rotWithShape="1">
          <a:blip r:embed="rId3">
            <a:alphaModFix/>
          </a:blip>
          <a:srcRect/>
          <a:stretch/>
        </p:blipFill>
        <p:spPr>
          <a:xfrm>
            <a:off x="1877731" y="4639564"/>
            <a:ext cx="5150956" cy="1649984"/>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Shape 728"/>
        <p:cNvGrpSpPr/>
        <p:nvPr/>
      </p:nvGrpSpPr>
      <p:grpSpPr>
        <a:xfrm>
          <a:off x="0" y="0"/>
          <a:ext cx="0" cy="0"/>
          <a:chOff x="0" y="0"/>
          <a:chExt cx="0" cy="0"/>
        </a:xfrm>
      </p:grpSpPr>
      <p:sp>
        <p:nvSpPr>
          <p:cNvPr id="730" name="Google Shape;730;p75"/>
          <p:cNvSpPr txBox="1">
            <a:spLocks noGrp="1"/>
          </p:cNvSpPr>
          <p:nvPr>
            <p:ph type="title" idx="4294967295"/>
          </p:nvPr>
        </p:nvSpPr>
        <p:spPr>
          <a:xfrm>
            <a:off x="2082794" y="10068"/>
            <a:ext cx="4433700" cy="444342"/>
          </a:xfrm>
          <a:prstGeom prst="rect">
            <a:avLst/>
          </a:prstGeom>
          <a:noFill/>
          <a:ln>
            <a:noFill/>
          </a:ln>
        </p:spPr>
        <p:txBody>
          <a:bodyPr spcFirstLastPara="1" wrap="square" lIns="0" tIns="13325" rIns="0" bIns="0" anchor="t" anchorCtr="0">
            <a:spAutoFit/>
          </a:bodyPr>
          <a:lstStyle/>
          <a:p>
            <a:pPr marL="12700" lvl="0" indent="0" algn="l" rtl="0">
              <a:lnSpc>
                <a:spcPct val="100000"/>
              </a:lnSpc>
              <a:spcBef>
                <a:spcPts val="0"/>
              </a:spcBef>
              <a:spcAft>
                <a:spcPts val="0"/>
              </a:spcAft>
              <a:buNone/>
            </a:pPr>
            <a:r>
              <a:rPr lang="it-IT" sz="2800" b="1" dirty="0">
                <a:solidFill>
                  <a:srgbClr val="0070C0"/>
                </a:solidFill>
                <a:latin typeface="Times New Roman" panose="02020603050405020304" pitchFamily="18" charset="0"/>
                <a:cs typeface="Times New Roman" panose="02020603050405020304" pitchFamily="18" charset="0"/>
              </a:rPr>
              <a:t>VECCHIE ETICHETTE</a:t>
            </a:r>
          </a:p>
        </p:txBody>
      </p:sp>
      <p:pic>
        <p:nvPicPr>
          <p:cNvPr id="731" name="Google Shape;731;p75"/>
          <p:cNvPicPr preferRelativeResize="0"/>
          <p:nvPr/>
        </p:nvPicPr>
        <p:blipFill rotWithShape="1">
          <a:blip r:embed="rId3">
            <a:alphaModFix/>
          </a:blip>
          <a:srcRect/>
          <a:stretch/>
        </p:blipFill>
        <p:spPr>
          <a:xfrm>
            <a:off x="1203171" y="578915"/>
            <a:ext cx="6737657" cy="392506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4F109118-3CD1-23C0-C9EF-A88C1F447D9B}"/>
              </a:ext>
            </a:extLst>
          </p:cNvPr>
          <p:cNvSpPr txBox="1"/>
          <p:nvPr/>
        </p:nvSpPr>
        <p:spPr>
          <a:xfrm>
            <a:off x="0" y="0"/>
            <a:ext cx="9144000" cy="5146089"/>
          </a:xfrm>
          <a:prstGeom prst="rect">
            <a:avLst/>
          </a:prstGeom>
          <a:noFill/>
        </p:spPr>
        <p:txBody>
          <a:bodyPr wrap="square">
            <a:spAutoFit/>
          </a:bodyPr>
          <a:lstStyle/>
          <a:p>
            <a:pPr algn="ctr">
              <a:lnSpc>
                <a:spcPct val="150000"/>
              </a:lnSpc>
              <a:spcAft>
                <a:spcPts val="800"/>
              </a:spcAft>
            </a:pPr>
            <a:r>
              <a:rPr lang="it-IT" sz="2800" b="1" kern="100" dirty="0">
                <a:solidFill>
                  <a:srgbClr val="0070C0"/>
                </a:solidFill>
                <a:effectLst/>
                <a:latin typeface="Times New Roman" panose="02020603050405020304" pitchFamily="18" charset="0"/>
                <a:ea typeface="Aptos" panose="020B0004020202020204" pitchFamily="34" charset="0"/>
                <a:cs typeface="Times New Roman" panose="02020603050405020304" pitchFamily="18" charset="0"/>
              </a:rPr>
              <a:t>Concludiamo </a:t>
            </a:r>
          </a:p>
          <a:p>
            <a:pPr marL="285750" indent="-285750">
              <a:lnSpc>
                <a:spcPct val="150000"/>
              </a:lnSpc>
              <a:spcAft>
                <a:spcPts val="800"/>
              </a:spcAft>
              <a:buFont typeface="Wingdings" panose="05000000000000000000" pitchFamily="2" charset="2"/>
              <a:buChar char="Ø"/>
            </a:pPr>
            <a:r>
              <a:rPr lang="it-IT" sz="2000" kern="100" dirty="0">
                <a:latin typeface="Times New Roman" panose="02020603050405020304" pitchFamily="18" charset="0"/>
                <a:ea typeface="Aptos" panose="020B0004020202020204" pitchFamily="34" charset="0"/>
                <a:cs typeface="Times New Roman" panose="02020603050405020304" pitchFamily="18" charset="0"/>
              </a:rPr>
              <a:t>Prestare attenzione alle informazioni pre-esperimento.</a:t>
            </a:r>
            <a:endParaRPr lang="it-IT" sz="20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285750" indent="-285750">
              <a:lnSpc>
                <a:spcPct val="150000"/>
              </a:lnSpc>
              <a:spcAft>
                <a:spcPts val="800"/>
              </a:spcAft>
              <a:buFont typeface="Wingdings" panose="05000000000000000000" pitchFamily="2" charset="2"/>
              <a:buChar char="Ø"/>
            </a:pPr>
            <a:r>
              <a:rPr lang="it-IT" sz="2000" kern="100" dirty="0">
                <a:effectLst/>
                <a:latin typeface="Times New Roman" panose="02020603050405020304" pitchFamily="18" charset="0"/>
                <a:ea typeface="Aptos" panose="020B0004020202020204" pitchFamily="34" charset="0"/>
                <a:cs typeface="Times New Roman" panose="02020603050405020304" pitchFamily="18" charset="0"/>
              </a:rPr>
              <a:t>Riconoscere quali sostanze chimiche e procedure (e studenti!) presentano i maggiori pericoli in un laboratorio didattico.</a:t>
            </a:r>
          </a:p>
          <a:p>
            <a:pPr marL="285750" lvl="0" indent="-285750">
              <a:lnSpc>
                <a:spcPct val="150000"/>
              </a:lnSpc>
              <a:buFont typeface="Wingdings" panose="05000000000000000000" pitchFamily="2" charset="2"/>
              <a:buChar char="Ø"/>
            </a:pPr>
            <a:r>
              <a:rPr lang="it-IT" sz="2000" kern="100" dirty="0">
                <a:effectLst/>
                <a:latin typeface="Times New Roman" panose="02020603050405020304" pitchFamily="18" charset="0"/>
                <a:ea typeface="Aptos" panose="020B0004020202020204" pitchFamily="34" charset="0"/>
                <a:cs typeface="Times New Roman" panose="02020603050405020304" pitchFamily="18" charset="0"/>
              </a:rPr>
              <a:t>Valutare con il livello di rischio in base al livello di pericolo e alla probabilità di accadimento.</a:t>
            </a:r>
          </a:p>
          <a:p>
            <a:pPr marL="285750" lvl="0" indent="-285750">
              <a:lnSpc>
                <a:spcPct val="150000"/>
              </a:lnSpc>
              <a:buFont typeface="Wingdings" panose="05000000000000000000" pitchFamily="2" charset="2"/>
              <a:buChar char="Ø"/>
            </a:pPr>
            <a:r>
              <a:rPr lang="it-IT" sz="2000" kern="100" dirty="0">
                <a:effectLst/>
                <a:latin typeface="Times New Roman" panose="02020603050405020304" pitchFamily="18" charset="0"/>
                <a:ea typeface="Aptos" panose="020B0004020202020204" pitchFamily="34" charset="0"/>
                <a:cs typeface="Times New Roman" panose="02020603050405020304" pitchFamily="18" charset="0"/>
              </a:rPr>
              <a:t>Ridurre al minimo il rischio monitorando attentamente i passaggi più pericolosi in una procedura di laboratorio..</a:t>
            </a:r>
          </a:p>
          <a:p>
            <a:pPr marL="285750" lvl="0" indent="-285750">
              <a:lnSpc>
                <a:spcPct val="150000"/>
              </a:lnSpc>
              <a:spcAft>
                <a:spcPts val="800"/>
              </a:spcAft>
              <a:buFont typeface="Wingdings" panose="05000000000000000000" pitchFamily="2" charset="2"/>
              <a:buChar char="Ø"/>
            </a:pPr>
            <a:r>
              <a:rPr lang="it-IT" sz="2000" kern="100" dirty="0">
                <a:effectLst/>
                <a:latin typeface="Times New Roman" panose="02020603050405020304" pitchFamily="18" charset="0"/>
                <a:ea typeface="Aptos" panose="020B0004020202020204" pitchFamily="34" charset="0"/>
                <a:cs typeface="Times New Roman" panose="02020603050405020304" pitchFamily="18" charset="0"/>
              </a:rPr>
              <a:t>Prepararsi alle emergenze anticipando gli eventi più probabili e sapendo come rispondere in modo rapido e sicuro.</a:t>
            </a:r>
          </a:p>
        </p:txBody>
      </p:sp>
    </p:spTree>
    <p:extLst>
      <p:ext uri="{BB962C8B-B14F-4D97-AF65-F5344CB8AC3E}">
        <p14:creationId xmlns:p14="http://schemas.microsoft.com/office/powerpoint/2010/main" val="470144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Shape 735"/>
        <p:cNvGrpSpPr/>
        <p:nvPr/>
      </p:nvGrpSpPr>
      <p:grpSpPr>
        <a:xfrm>
          <a:off x="0" y="0"/>
          <a:ext cx="0" cy="0"/>
          <a:chOff x="0" y="0"/>
          <a:chExt cx="0" cy="0"/>
        </a:xfrm>
      </p:grpSpPr>
      <p:pic>
        <p:nvPicPr>
          <p:cNvPr id="737" name="Google Shape;737;p76"/>
          <p:cNvPicPr preferRelativeResize="0"/>
          <p:nvPr/>
        </p:nvPicPr>
        <p:blipFill rotWithShape="1">
          <a:blip r:embed="rId3">
            <a:alphaModFix/>
          </a:blip>
          <a:srcRect/>
          <a:stretch/>
        </p:blipFill>
        <p:spPr>
          <a:xfrm>
            <a:off x="0" y="828766"/>
            <a:ext cx="9040969" cy="5546276"/>
          </a:xfrm>
          <a:prstGeom prst="rect">
            <a:avLst/>
          </a:prstGeom>
          <a:noFill/>
          <a:ln>
            <a:noFill/>
          </a:ln>
        </p:spPr>
      </p:pic>
      <p:sp>
        <p:nvSpPr>
          <p:cNvPr id="2" name="Google Shape;730;p75">
            <a:extLst>
              <a:ext uri="{FF2B5EF4-FFF2-40B4-BE49-F238E27FC236}">
                <a16:creationId xmlns:a16="http://schemas.microsoft.com/office/drawing/2014/main" id="{43F111F5-CDAE-C40A-A77D-16CAC9628207}"/>
              </a:ext>
            </a:extLst>
          </p:cNvPr>
          <p:cNvSpPr txBox="1">
            <a:spLocks/>
          </p:cNvSpPr>
          <p:nvPr/>
        </p:nvSpPr>
        <p:spPr>
          <a:xfrm>
            <a:off x="2082794" y="10068"/>
            <a:ext cx="4433700" cy="444342"/>
          </a:xfrm>
          <a:prstGeom prst="rect">
            <a:avLst/>
          </a:prstGeom>
          <a:noFill/>
          <a:ln>
            <a:noFill/>
          </a:ln>
        </p:spPr>
        <p:txBody>
          <a:bodyPr spcFirstLastPara="1" wrap="square" lIns="0" tIns="13325"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4400" b="0" i="0" u="none" strike="noStrike" cap="none">
                <a:solidFill>
                  <a:srgbClr val="FF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12700"/>
            <a:r>
              <a:rPr lang="it-IT" sz="2800" b="1" dirty="0">
                <a:solidFill>
                  <a:srgbClr val="0070C0"/>
                </a:solidFill>
                <a:latin typeface="Times New Roman" panose="02020603050405020304" pitchFamily="18" charset="0"/>
                <a:cs typeface="Times New Roman" panose="02020603050405020304" pitchFamily="18" charset="0"/>
              </a:rPr>
              <a:t>NUOVE ETICHETTE</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Shape 741"/>
        <p:cNvGrpSpPr/>
        <p:nvPr/>
      </p:nvGrpSpPr>
      <p:grpSpPr>
        <a:xfrm>
          <a:off x="0" y="0"/>
          <a:ext cx="0" cy="0"/>
          <a:chOff x="0" y="0"/>
          <a:chExt cx="0" cy="0"/>
        </a:xfrm>
      </p:grpSpPr>
      <p:pic>
        <p:nvPicPr>
          <p:cNvPr id="742" name="Google Shape;742;p77"/>
          <p:cNvPicPr preferRelativeResize="0"/>
          <p:nvPr/>
        </p:nvPicPr>
        <p:blipFill rotWithShape="1">
          <a:blip r:embed="rId3">
            <a:alphaModFix/>
          </a:blip>
          <a:srcRect/>
          <a:stretch/>
        </p:blipFill>
        <p:spPr>
          <a:xfrm>
            <a:off x="0" y="-1"/>
            <a:ext cx="5512158" cy="6709893"/>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Shape 746"/>
        <p:cNvGrpSpPr/>
        <p:nvPr/>
      </p:nvGrpSpPr>
      <p:grpSpPr>
        <a:xfrm>
          <a:off x="0" y="0"/>
          <a:ext cx="0" cy="0"/>
          <a:chOff x="0" y="0"/>
          <a:chExt cx="0" cy="0"/>
        </a:xfrm>
      </p:grpSpPr>
      <p:sp>
        <p:nvSpPr>
          <p:cNvPr id="748" name="Google Shape;748;p78"/>
          <p:cNvSpPr txBox="1">
            <a:spLocks noGrp="1"/>
          </p:cNvSpPr>
          <p:nvPr>
            <p:ph type="title"/>
          </p:nvPr>
        </p:nvSpPr>
        <p:spPr>
          <a:xfrm>
            <a:off x="1275008" y="160640"/>
            <a:ext cx="2909051" cy="444342"/>
          </a:xfrm>
          <a:prstGeom prst="rect">
            <a:avLst/>
          </a:prstGeom>
          <a:noFill/>
          <a:ln>
            <a:noFill/>
          </a:ln>
        </p:spPr>
        <p:txBody>
          <a:bodyPr spcFirstLastPara="1" wrap="square" lIns="0" tIns="13325" rIns="0" bIns="0" anchor="t" anchorCtr="0">
            <a:spAutoFit/>
          </a:bodyPr>
          <a:lstStyle/>
          <a:p>
            <a:pPr marL="12700" lvl="0" indent="0" algn="l" rtl="0">
              <a:lnSpc>
                <a:spcPct val="100000"/>
              </a:lnSpc>
              <a:spcBef>
                <a:spcPts val="0"/>
              </a:spcBef>
              <a:spcAft>
                <a:spcPts val="0"/>
              </a:spcAft>
              <a:buNone/>
            </a:pPr>
            <a:r>
              <a:rPr lang="en-US" sz="2800" b="1" dirty="0">
                <a:solidFill>
                  <a:srgbClr val="0070C0"/>
                </a:solidFill>
                <a:latin typeface="Times New Roman" panose="02020603050405020304" pitchFamily="18" charset="0"/>
                <a:cs typeface="Times New Roman" panose="02020603050405020304" pitchFamily="18" charset="0"/>
              </a:rPr>
              <a:t>ETICHETTE</a:t>
            </a:r>
            <a:endParaRPr sz="2800" b="1" dirty="0">
              <a:solidFill>
                <a:srgbClr val="0070C0"/>
              </a:solidFill>
              <a:latin typeface="Times New Roman" panose="02020603050405020304" pitchFamily="18" charset="0"/>
              <a:cs typeface="Times New Roman" panose="02020603050405020304" pitchFamily="18" charset="0"/>
            </a:endParaRPr>
          </a:p>
        </p:txBody>
      </p:sp>
      <p:pic>
        <p:nvPicPr>
          <p:cNvPr id="749" name="Google Shape;749;p78"/>
          <p:cNvPicPr preferRelativeResize="0"/>
          <p:nvPr/>
        </p:nvPicPr>
        <p:blipFill rotWithShape="1">
          <a:blip r:embed="rId3">
            <a:alphaModFix/>
          </a:blip>
          <a:srcRect/>
          <a:stretch/>
        </p:blipFill>
        <p:spPr>
          <a:xfrm>
            <a:off x="0" y="956021"/>
            <a:ext cx="8989454" cy="54319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Shape 844"/>
        <p:cNvGrpSpPr/>
        <p:nvPr/>
      </p:nvGrpSpPr>
      <p:grpSpPr>
        <a:xfrm>
          <a:off x="0" y="0"/>
          <a:ext cx="0" cy="0"/>
          <a:chOff x="0" y="0"/>
          <a:chExt cx="0" cy="0"/>
        </a:xfrm>
      </p:grpSpPr>
      <p:pic>
        <p:nvPicPr>
          <p:cNvPr id="845" name="Google Shape;845;p90"/>
          <p:cNvPicPr preferRelativeResize="0"/>
          <p:nvPr/>
        </p:nvPicPr>
        <p:blipFill rotWithShape="1">
          <a:blip r:embed="rId3">
            <a:alphaModFix/>
          </a:blip>
          <a:srcRect/>
          <a:stretch/>
        </p:blipFill>
        <p:spPr>
          <a:xfrm>
            <a:off x="0" y="1246631"/>
            <a:ext cx="9144000" cy="5611369"/>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Shape 877"/>
        <p:cNvGrpSpPr/>
        <p:nvPr/>
      </p:nvGrpSpPr>
      <p:grpSpPr>
        <a:xfrm>
          <a:off x="0" y="0"/>
          <a:ext cx="0" cy="0"/>
          <a:chOff x="0" y="0"/>
          <a:chExt cx="0" cy="0"/>
        </a:xfrm>
      </p:grpSpPr>
      <p:sp>
        <p:nvSpPr>
          <p:cNvPr id="878" name="Google Shape;878;p98"/>
          <p:cNvSpPr txBox="1"/>
          <p:nvPr/>
        </p:nvSpPr>
        <p:spPr>
          <a:xfrm>
            <a:off x="435965" y="1370533"/>
            <a:ext cx="6177915" cy="39179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a:solidFill>
                  <a:schemeClr val="dk1"/>
                </a:solidFill>
                <a:latin typeface="Calibri"/>
                <a:ea typeface="Calibri"/>
                <a:cs typeface="Calibri"/>
                <a:sym typeface="Calibri"/>
              </a:rPr>
              <a:t>Regole di precedenza per l’etichettatura – esemp</a:t>
            </a:r>
            <a:r>
              <a:rPr lang="en-US" sz="1800">
                <a:solidFill>
                  <a:schemeClr val="dk1"/>
                </a:solidFill>
                <a:latin typeface="Arial"/>
                <a:ea typeface="Arial"/>
                <a:cs typeface="Arial"/>
                <a:sym typeface="Arial"/>
              </a:rPr>
              <a:t>i:</a:t>
            </a:r>
            <a:endParaRPr sz="1800">
              <a:solidFill>
                <a:schemeClr val="dk1"/>
              </a:solidFill>
              <a:latin typeface="Arial"/>
              <a:ea typeface="Arial"/>
              <a:cs typeface="Arial"/>
              <a:sym typeface="Arial"/>
            </a:endParaRPr>
          </a:p>
        </p:txBody>
      </p:sp>
      <p:pic>
        <p:nvPicPr>
          <p:cNvPr id="879" name="Google Shape;879;p98"/>
          <p:cNvPicPr preferRelativeResize="0"/>
          <p:nvPr/>
        </p:nvPicPr>
        <p:blipFill rotWithShape="1">
          <a:blip r:embed="rId3">
            <a:alphaModFix/>
          </a:blip>
          <a:srcRect/>
          <a:stretch/>
        </p:blipFill>
        <p:spPr>
          <a:xfrm>
            <a:off x="1214627" y="2142744"/>
            <a:ext cx="1499616" cy="1597152"/>
          </a:xfrm>
          <a:prstGeom prst="rect">
            <a:avLst/>
          </a:prstGeom>
          <a:noFill/>
          <a:ln>
            <a:noFill/>
          </a:ln>
        </p:spPr>
      </p:pic>
      <p:pic>
        <p:nvPicPr>
          <p:cNvPr id="880" name="Google Shape;880;p98"/>
          <p:cNvPicPr preferRelativeResize="0"/>
          <p:nvPr/>
        </p:nvPicPr>
        <p:blipFill rotWithShape="1">
          <a:blip r:embed="rId4">
            <a:alphaModFix/>
          </a:blip>
          <a:srcRect/>
          <a:stretch/>
        </p:blipFill>
        <p:spPr>
          <a:xfrm>
            <a:off x="3285744" y="2214372"/>
            <a:ext cx="1344168" cy="1342643"/>
          </a:xfrm>
          <a:prstGeom prst="rect">
            <a:avLst/>
          </a:prstGeom>
          <a:noFill/>
          <a:ln>
            <a:noFill/>
          </a:ln>
        </p:spPr>
      </p:pic>
      <p:pic>
        <p:nvPicPr>
          <p:cNvPr id="881" name="Google Shape;881;p98"/>
          <p:cNvPicPr preferRelativeResize="0"/>
          <p:nvPr/>
        </p:nvPicPr>
        <p:blipFill rotWithShape="1">
          <a:blip r:embed="rId5">
            <a:alphaModFix/>
          </a:blip>
          <a:srcRect/>
          <a:stretch/>
        </p:blipFill>
        <p:spPr>
          <a:xfrm>
            <a:off x="4786884" y="2142744"/>
            <a:ext cx="1427988" cy="1429512"/>
          </a:xfrm>
          <a:prstGeom prst="rect">
            <a:avLst/>
          </a:prstGeom>
          <a:noFill/>
          <a:ln>
            <a:noFill/>
          </a:ln>
        </p:spPr>
      </p:pic>
      <p:sp>
        <p:nvSpPr>
          <p:cNvPr id="882" name="Google Shape;882;p98"/>
          <p:cNvSpPr txBox="1"/>
          <p:nvPr/>
        </p:nvSpPr>
        <p:spPr>
          <a:xfrm>
            <a:off x="5080253" y="3671061"/>
            <a:ext cx="945515" cy="452755"/>
          </a:xfrm>
          <a:prstGeom prst="rect">
            <a:avLst/>
          </a:prstGeom>
          <a:noFill/>
          <a:ln>
            <a:noFill/>
          </a:ln>
        </p:spPr>
        <p:txBody>
          <a:bodyPr spcFirstLastPara="1" wrap="square" lIns="0" tIns="12700" rIns="0" bIns="0" anchor="t" anchorCtr="0">
            <a:spAutoFit/>
          </a:bodyPr>
          <a:lstStyle/>
          <a:p>
            <a:pPr marL="12700" marR="5080" lvl="0" indent="0" algn="l" rtl="0">
              <a:lnSpc>
                <a:spcPct val="100000"/>
              </a:lnSpc>
              <a:spcBef>
                <a:spcPts val="0"/>
              </a:spcBef>
              <a:spcAft>
                <a:spcPts val="0"/>
              </a:spcAft>
              <a:buNone/>
            </a:pPr>
            <a:r>
              <a:rPr lang="en-US" sz="1400" i="1">
                <a:solidFill>
                  <a:schemeClr val="dk1"/>
                </a:solidFill>
                <a:latin typeface="Arial"/>
                <a:ea typeface="Arial"/>
                <a:cs typeface="Arial"/>
                <a:sym typeface="Arial"/>
              </a:rPr>
              <a:t>Ossidante  (facoltativo)</a:t>
            </a:r>
            <a:endParaRPr sz="1400">
              <a:solidFill>
                <a:schemeClr val="dk1"/>
              </a:solidFill>
              <a:latin typeface="Arial"/>
              <a:ea typeface="Arial"/>
              <a:cs typeface="Arial"/>
              <a:sym typeface="Arial"/>
            </a:endParaRPr>
          </a:p>
        </p:txBody>
      </p:sp>
      <p:pic>
        <p:nvPicPr>
          <p:cNvPr id="883" name="Google Shape;883;p98"/>
          <p:cNvPicPr preferRelativeResize="0"/>
          <p:nvPr/>
        </p:nvPicPr>
        <p:blipFill rotWithShape="1">
          <a:blip r:embed="rId6">
            <a:alphaModFix/>
          </a:blip>
          <a:srcRect/>
          <a:stretch/>
        </p:blipFill>
        <p:spPr>
          <a:xfrm>
            <a:off x="1232916" y="300227"/>
            <a:ext cx="5015484" cy="1231392"/>
          </a:xfrm>
          <a:prstGeom prst="rect">
            <a:avLst/>
          </a:prstGeom>
          <a:noFill/>
          <a:ln>
            <a:noFill/>
          </a:ln>
        </p:spPr>
      </p:pic>
      <p:pic>
        <p:nvPicPr>
          <p:cNvPr id="884" name="Google Shape;884;p98"/>
          <p:cNvPicPr preferRelativeResize="0"/>
          <p:nvPr/>
        </p:nvPicPr>
        <p:blipFill rotWithShape="1">
          <a:blip r:embed="rId7">
            <a:alphaModFix/>
          </a:blip>
          <a:srcRect/>
          <a:stretch/>
        </p:blipFill>
        <p:spPr>
          <a:xfrm>
            <a:off x="1499616" y="4543044"/>
            <a:ext cx="1644396" cy="1642872"/>
          </a:xfrm>
          <a:prstGeom prst="rect">
            <a:avLst/>
          </a:prstGeom>
          <a:noFill/>
          <a:ln>
            <a:noFill/>
          </a:ln>
        </p:spPr>
      </p:pic>
      <p:grpSp>
        <p:nvGrpSpPr>
          <p:cNvPr id="885" name="Google Shape;885;p98"/>
          <p:cNvGrpSpPr/>
          <p:nvPr/>
        </p:nvGrpSpPr>
        <p:grpSpPr>
          <a:xfrm>
            <a:off x="4346447" y="4645152"/>
            <a:ext cx="1787144" cy="1770888"/>
            <a:chOff x="4346447" y="4645152"/>
            <a:chExt cx="1787144" cy="1770888"/>
          </a:xfrm>
        </p:grpSpPr>
        <p:pic>
          <p:nvPicPr>
            <p:cNvPr id="886" name="Google Shape;886;p98"/>
            <p:cNvPicPr preferRelativeResize="0"/>
            <p:nvPr/>
          </p:nvPicPr>
          <p:blipFill rotWithShape="1">
            <a:blip r:embed="rId8">
              <a:alphaModFix/>
            </a:blip>
            <a:srcRect/>
            <a:stretch/>
          </p:blipFill>
          <p:spPr>
            <a:xfrm>
              <a:off x="4346447" y="4645152"/>
              <a:ext cx="1763268" cy="1770888"/>
            </a:xfrm>
            <a:prstGeom prst="rect">
              <a:avLst/>
            </a:prstGeom>
            <a:noFill/>
            <a:ln>
              <a:noFill/>
            </a:ln>
          </p:spPr>
        </p:pic>
        <p:sp>
          <p:nvSpPr>
            <p:cNvPr id="887" name="Google Shape;887;p98"/>
            <p:cNvSpPr/>
            <p:nvPr/>
          </p:nvSpPr>
          <p:spPr>
            <a:xfrm>
              <a:off x="4488941" y="4923282"/>
              <a:ext cx="1644650" cy="1214755"/>
            </a:xfrm>
            <a:custGeom>
              <a:avLst/>
              <a:gdLst/>
              <a:ahLst/>
              <a:cxnLst/>
              <a:rect l="l" t="t" r="r" b="b"/>
              <a:pathLst>
                <a:path w="1644650" h="1214754" extrusionOk="0">
                  <a:moveTo>
                    <a:pt x="0" y="0"/>
                  </a:moveTo>
                  <a:lnTo>
                    <a:pt x="1644650" y="1214437"/>
                  </a:lnTo>
                </a:path>
              </a:pathLst>
            </a:custGeom>
            <a:noFill/>
            <a:ln w="259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88" name="Google Shape;888;p98"/>
            <p:cNvSpPr/>
            <p:nvPr/>
          </p:nvSpPr>
          <p:spPr>
            <a:xfrm>
              <a:off x="4488941" y="4780026"/>
              <a:ext cx="1500505" cy="1500505"/>
            </a:xfrm>
            <a:custGeom>
              <a:avLst/>
              <a:gdLst/>
              <a:ahLst/>
              <a:cxnLst/>
              <a:rect l="l" t="t" r="r" b="b"/>
              <a:pathLst>
                <a:path w="1500504" h="1500504" extrusionOk="0">
                  <a:moveTo>
                    <a:pt x="1500124" y="0"/>
                  </a:moveTo>
                  <a:lnTo>
                    <a:pt x="0" y="1500187"/>
                  </a:lnTo>
                </a:path>
              </a:pathLst>
            </a:custGeom>
            <a:noFill/>
            <a:ln w="259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889" name="Google Shape;889;p98"/>
          <p:cNvSpPr txBox="1"/>
          <p:nvPr/>
        </p:nvSpPr>
        <p:spPr>
          <a:xfrm>
            <a:off x="3579621" y="3671061"/>
            <a:ext cx="1036319" cy="452755"/>
          </a:xfrm>
          <a:prstGeom prst="rect">
            <a:avLst/>
          </a:prstGeom>
          <a:noFill/>
          <a:ln>
            <a:noFill/>
          </a:ln>
        </p:spPr>
        <p:txBody>
          <a:bodyPr spcFirstLastPara="1" wrap="square" lIns="0" tIns="12700" rIns="0" bIns="0" anchor="t" anchorCtr="0">
            <a:spAutoFit/>
          </a:bodyPr>
          <a:lstStyle/>
          <a:p>
            <a:pPr marL="12700" marR="5080" lvl="0" indent="0" algn="l" rtl="0">
              <a:lnSpc>
                <a:spcPct val="100000"/>
              </a:lnSpc>
              <a:spcBef>
                <a:spcPts val="0"/>
              </a:spcBef>
              <a:spcAft>
                <a:spcPts val="0"/>
              </a:spcAft>
              <a:buNone/>
            </a:pPr>
            <a:r>
              <a:rPr lang="en-US" sz="1400" i="1">
                <a:solidFill>
                  <a:schemeClr val="dk1"/>
                </a:solidFill>
                <a:latin typeface="Arial"/>
                <a:ea typeface="Arial"/>
                <a:cs typeface="Arial"/>
                <a:sym typeface="Arial"/>
              </a:rPr>
              <a:t>Infiammabile  (facoltativo)</a:t>
            </a:r>
            <a:endParaRPr sz="1400">
              <a:solidFill>
                <a:schemeClr val="dk1"/>
              </a:solidFill>
              <a:latin typeface="Arial"/>
              <a:ea typeface="Arial"/>
              <a:cs typeface="Arial"/>
              <a:sym typeface="Arial"/>
            </a:endParaRPr>
          </a:p>
        </p:txBody>
      </p:sp>
      <p:sp>
        <p:nvSpPr>
          <p:cNvPr id="890" name="Google Shape;890;p98"/>
          <p:cNvSpPr/>
          <p:nvPr/>
        </p:nvSpPr>
        <p:spPr>
          <a:xfrm>
            <a:off x="6786371" y="428244"/>
            <a:ext cx="2143125" cy="2214880"/>
          </a:xfrm>
          <a:custGeom>
            <a:avLst/>
            <a:gdLst/>
            <a:ahLst/>
            <a:cxnLst/>
            <a:rect l="l" t="t" r="r" b="b"/>
            <a:pathLst>
              <a:path w="2143125" h="2214880" extrusionOk="0">
                <a:moveTo>
                  <a:pt x="0" y="357123"/>
                </a:moveTo>
                <a:lnTo>
                  <a:pt x="3260" y="308665"/>
                </a:lnTo>
                <a:lnTo>
                  <a:pt x="12757" y="262187"/>
                </a:lnTo>
                <a:lnTo>
                  <a:pt x="28065" y="218116"/>
                </a:lnTo>
                <a:lnTo>
                  <a:pt x="48758" y="176878"/>
                </a:lnTo>
                <a:lnTo>
                  <a:pt x="74412" y="138897"/>
                </a:lnTo>
                <a:lnTo>
                  <a:pt x="104600" y="104600"/>
                </a:lnTo>
                <a:lnTo>
                  <a:pt x="138897" y="74412"/>
                </a:lnTo>
                <a:lnTo>
                  <a:pt x="176878" y="48758"/>
                </a:lnTo>
                <a:lnTo>
                  <a:pt x="218116" y="28065"/>
                </a:lnTo>
                <a:lnTo>
                  <a:pt x="262187" y="12757"/>
                </a:lnTo>
                <a:lnTo>
                  <a:pt x="308665" y="3260"/>
                </a:lnTo>
                <a:lnTo>
                  <a:pt x="357124" y="0"/>
                </a:lnTo>
                <a:lnTo>
                  <a:pt x="1785620" y="0"/>
                </a:lnTo>
                <a:lnTo>
                  <a:pt x="1834078" y="3260"/>
                </a:lnTo>
                <a:lnTo>
                  <a:pt x="1880556" y="12757"/>
                </a:lnTo>
                <a:lnTo>
                  <a:pt x="1924627" y="28065"/>
                </a:lnTo>
                <a:lnTo>
                  <a:pt x="1965865" y="48758"/>
                </a:lnTo>
                <a:lnTo>
                  <a:pt x="2003846" y="74412"/>
                </a:lnTo>
                <a:lnTo>
                  <a:pt x="2038143" y="104600"/>
                </a:lnTo>
                <a:lnTo>
                  <a:pt x="2068331" y="138897"/>
                </a:lnTo>
                <a:lnTo>
                  <a:pt x="2093985" y="176878"/>
                </a:lnTo>
                <a:lnTo>
                  <a:pt x="2114678" y="218116"/>
                </a:lnTo>
                <a:lnTo>
                  <a:pt x="2129986" y="262187"/>
                </a:lnTo>
                <a:lnTo>
                  <a:pt x="2139483" y="308665"/>
                </a:lnTo>
                <a:lnTo>
                  <a:pt x="2142744" y="357123"/>
                </a:lnTo>
                <a:lnTo>
                  <a:pt x="2142744" y="1857247"/>
                </a:lnTo>
                <a:lnTo>
                  <a:pt x="2139483" y="1905706"/>
                </a:lnTo>
                <a:lnTo>
                  <a:pt x="2129986" y="1952184"/>
                </a:lnTo>
                <a:lnTo>
                  <a:pt x="2114678" y="1996255"/>
                </a:lnTo>
                <a:lnTo>
                  <a:pt x="2093985" y="2037493"/>
                </a:lnTo>
                <a:lnTo>
                  <a:pt x="2068331" y="2075474"/>
                </a:lnTo>
                <a:lnTo>
                  <a:pt x="2038143" y="2109771"/>
                </a:lnTo>
                <a:lnTo>
                  <a:pt x="2003846" y="2139959"/>
                </a:lnTo>
                <a:lnTo>
                  <a:pt x="1965865" y="2165613"/>
                </a:lnTo>
                <a:lnTo>
                  <a:pt x="1924627" y="2186306"/>
                </a:lnTo>
                <a:lnTo>
                  <a:pt x="1880556" y="2201614"/>
                </a:lnTo>
                <a:lnTo>
                  <a:pt x="1834078" y="2211111"/>
                </a:lnTo>
                <a:lnTo>
                  <a:pt x="1785620" y="2214371"/>
                </a:lnTo>
                <a:lnTo>
                  <a:pt x="357124" y="2214371"/>
                </a:lnTo>
                <a:lnTo>
                  <a:pt x="308665" y="2211111"/>
                </a:lnTo>
                <a:lnTo>
                  <a:pt x="262187" y="2201614"/>
                </a:lnTo>
                <a:lnTo>
                  <a:pt x="218116" y="2186306"/>
                </a:lnTo>
                <a:lnTo>
                  <a:pt x="176878" y="2165613"/>
                </a:lnTo>
                <a:lnTo>
                  <a:pt x="138897" y="2139959"/>
                </a:lnTo>
                <a:lnTo>
                  <a:pt x="104600" y="2109771"/>
                </a:lnTo>
                <a:lnTo>
                  <a:pt x="74412" y="2075474"/>
                </a:lnTo>
                <a:lnTo>
                  <a:pt x="48758" y="2037493"/>
                </a:lnTo>
                <a:lnTo>
                  <a:pt x="28065" y="1996255"/>
                </a:lnTo>
                <a:lnTo>
                  <a:pt x="12757" y="1952184"/>
                </a:lnTo>
                <a:lnTo>
                  <a:pt x="3260" y="1905706"/>
                </a:lnTo>
                <a:lnTo>
                  <a:pt x="0" y="1857247"/>
                </a:lnTo>
                <a:lnTo>
                  <a:pt x="0" y="357123"/>
                </a:lnTo>
                <a:close/>
              </a:path>
            </a:pathLst>
          </a:custGeom>
          <a:noFill/>
          <a:ln w="12175" cap="flat" cmpd="sng">
            <a:solidFill>
              <a:srgbClr val="5B9BD4"/>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91" name="Google Shape;891;p98"/>
          <p:cNvSpPr txBox="1"/>
          <p:nvPr/>
        </p:nvSpPr>
        <p:spPr>
          <a:xfrm>
            <a:off x="6983983" y="871220"/>
            <a:ext cx="1749425" cy="1306830"/>
          </a:xfrm>
          <a:prstGeom prst="rect">
            <a:avLst/>
          </a:prstGeom>
          <a:noFill/>
          <a:ln>
            <a:noFill/>
          </a:ln>
        </p:spPr>
        <p:txBody>
          <a:bodyPr spcFirstLastPara="1" wrap="square" lIns="0" tIns="13325" rIns="0" bIns="0" anchor="t" anchorCtr="0">
            <a:spAutoFit/>
          </a:bodyPr>
          <a:lstStyle/>
          <a:p>
            <a:pPr marL="12700" marR="5080" lvl="0" indent="-1270" algn="ctr" rtl="0">
              <a:lnSpc>
                <a:spcPct val="100000"/>
              </a:lnSpc>
              <a:spcBef>
                <a:spcPts val="0"/>
              </a:spcBef>
              <a:spcAft>
                <a:spcPts val="0"/>
              </a:spcAft>
              <a:buNone/>
            </a:pPr>
            <a:r>
              <a:rPr lang="en-US" sz="1400" b="1" i="1">
                <a:solidFill>
                  <a:schemeClr val="dk1"/>
                </a:solidFill>
                <a:latin typeface="Calibri"/>
                <a:ea typeface="Calibri"/>
                <a:cs typeface="Calibri"/>
                <a:sym typeface="Calibri"/>
              </a:rPr>
              <a:t>Devono essere inclusi i  pittogrammi che  indicano la categoria di  pericolo più grave per  ciascuna classe di  pericolo!!</a:t>
            </a:r>
            <a:endParaRPr sz="1400">
              <a:solidFill>
                <a:schemeClr val="dk1"/>
              </a:solidFill>
              <a:latin typeface="Calibri"/>
              <a:ea typeface="Calibri"/>
              <a:cs typeface="Calibri"/>
              <a:sym typeface="Calibri"/>
            </a:endParaRPr>
          </a:p>
        </p:txBody>
      </p:sp>
      <p:sp>
        <p:nvSpPr>
          <p:cNvPr id="892" name="Google Shape;892;p98"/>
          <p:cNvSpPr txBox="1"/>
          <p:nvPr/>
        </p:nvSpPr>
        <p:spPr>
          <a:xfrm>
            <a:off x="1566417" y="3824985"/>
            <a:ext cx="790575" cy="23939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400" i="1">
                <a:solidFill>
                  <a:schemeClr val="dk1"/>
                </a:solidFill>
                <a:latin typeface="Arial"/>
                <a:ea typeface="Arial"/>
                <a:cs typeface="Arial"/>
                <a:sym typeface="Arial"/>
              </a:rPr>
              <a:t>Esplosivo</a:t>
            </a:r>
            <a:endParaRPr sz="1400">
              <a:solidFill>
                <a:schemeClr val="dk1"/>
              </a:solidFill>
              <a:latin typeface="Arial"/>
              <a:ea typeface="Arial"/>
              <a:cs typeface="Arial"/>
              <a:sym typeface="Arial"/>
            </a:endParaRPr>
          </a:p>
        </p:txBody>
      </p:sp>
      <p:sp>
        <p:nvSpPr>
          <p:cNvPr id="893" name="Google Shape;893;p98"/>
          <p:cNvSpPr txBox="1"/>
          <p:nvPr/>
        </p:nvSpPr>
        <p:spPr>
          <a:xfrm>
            <a:off x="1447291" y="6360972"/>
            <a:ext cx="1949450" cy="23939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400" i="1">
                <a:solidFill>
                  <a:schemeClr val="dk1"/>
                </a:solidFill>
                <a:latin typeface="Arial"/>
                <a:ea typeface="Arial"/>
                <a:cs typeface="Arial"/>
                <a:sym typeface="Arial"/>
              </a:rPr>
              <a:t>Gravi effetti per la salute</a:t>
            </a:r>
            <a:endParaRPr sz="1400">
              <a:solidFill>
                <a:schemeClr val="dk1"/>
              </a:solidFill>
              <a:latin typeface="Arial"/>
              <a:ea typeface="Arial"/>
              <a:cs typeface="Arial"/>
              <a:sym typeface="Arial"/>
            </a:endParaRPr>
          </a:p>
        </p:txBody>
      </p:sp>
      <p:sp>
        <p:nvSpPr>
          <p:cNvPr id="894" name="Google Shape;894;p98"/>
          <p:cNvSpPr txBox="1"/>
          <p:nvPr/>
        </p:nvSpPr>
        <p:spPr>
          <a:xfrm>
            <a:off x="5443854" y="6360972"/>
            <a:ext cx="2138045" cy="23939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400" i="1">
                <a:solidFill>
                  <a:schemeClr val="dk1"/>
                </a:solidFill>
                <a:latin typeface="Arial"/>
                <a:ea typeface="Arial"/>
                <a:cs typeface="Arial"/>
                <a:sym typeface="Arial"/>
              </a:rPr>
              <a:t>Effetti più lievi per la salute</a:t>
            </a:r>
            <a:endParaRPr sz="1400">
              <a:solidFill>
                <a:schemeClr val="dk1"/>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Shape 906"/>
        <p:cNvGrpSpPr/>
        <p:nvPr/>
      </p:nvGrpSpPr>
      <p:grpSpPr>
        <a:xfrm>
          <a:off x="0" y="0"/>
          <a:ext cx="0" cy="0"/>
          <a:chOff x="0" y="0"/>
          <a:chExt cx="0" cy="0"/>
        </a:xfrm>
      </p:grpSpPr>
      <p:grpSp>
        <p:nvGrpSpPr>
          <p:cNvPr id="907" name="Google Shape;907;p100"/>
          <p:cNvGrpSpPr/>
          <p:nvPr/>
        </p:nvGrpSpPr>
        <p:grpSpPr>
          <a:xfrm>
            <a:off x="1967483" y="274320"/>
            <a:ext cx="5367528" cy="1231391"/>
            <a:chOff x="1967483" y="274320"/>
            <a:chExt cx="5367528" cy="1231391"/>
          </a:xfrm>
        </p:grpSpPr>
        <p:pic>
          <p:nvPicPr>
            <p:cNvPr id="908" name="Google Shape;908;p100"/>
            <p:cNvPicPr preferRelativeResize="0"/>
            <p:nvPr/>
          </p:nvPicPr>
          <p:blipFill rotWithShape="1">
            <a:blip r:embed="rId3">
              <a:alphaModFix/>
            </a:blip>
            <a:srcRect/>
            <a:stretch/>
          </p:blipFill>
          <p:spPr>
            <a:xfrm>
              <a:off x="2311260" y="609600"/>
              <a:ext cx="4565659" cy="452627"/>
            </a:xfrm>
            <a:prstGeom prst="rect">
              <a:avLst/>
            </a:prstGeom>
            <a:noFill/>
            <a:ln>
              <a:noFill/>
            </a:ln>
          </p:spPr>
        </p:pic>
        <p:pic>
          <p:nvPicPr>
            <p:cNvPr id="909" name="Google Shape;909;p100"/>
            <p:cNvPicPr preferRelativeResize="0"/>
            <p:nvPr/>
          </p:nvPicPr>
          <p:blipFill rotWithShape="1">
            <a:blip r:embed="rId4">
              <a:alphaModFix/>
            </a:blip>
            <a:srcRect/>
            <a:stretch/>
          </p:blipFill>
          <p:spPr>
            <a:xfrm>
              <a:off x="1967483" y="274320"/>
              <a:ext cx="5367528" cy="1231391"/>
            </a:xfrm>
            <a:prstGeom prst="rect">
              <a:avLst/>
            </a:prstGeom>
            <a:noFill/>
            <a:ln>
              <a:noFill/>
            </a:ln>
          </p:spPr>
        </p:pic>
      </p:grpSp>
      <p:sp>
        <p:nvSpPr>
          <p:cNvPr id="910" name="Google Shape;910;p100"/>
          <p:cNvSpPr txBox="1">
            <a:spLocks noGrp="1"/>
          </p:cNvSpPr>
          <p:nvPr>
            <p:ph type="title"/>
          </p:nvPr>
        </p:nvSpPr>
        <p:spPr>
          <a:xfrm>
            <a:off x="2300985" y="403301"/>
            <a:ext cx="4551045" cy="697230"/>
          </a:xfrm>
          <a:prstGeom prst="rect">
            <a:avLst/>
          </a:prstGeom>
          <a:noFill/>
          <a:ln>
            <a:noFill/>
          </a:ln>
        </p:spPr>
        <p:txBody>
          <a:bodyPr spcFirstLastPara="1" wrap="square" lIns="0" tIns="13325" rIns="0" bIns="0" anchor="t" anchorCtr="0">
            <a:spAutoFit/>
          </a:bodyPr>
          <a:lstStyle/>
          <a:p>
            <a:pPr marL="12700" lvl="0" indent="0" algn="l" rtl="0">
              <a:lnSpc>
                <a:spcPct val="100000"/>
              </a:lnSpc>
              <a:spcBef>
                <a:spcPts val="0"/>
              </a:spcBef>
              <a:spcAft>
                <a:spcPts val="0"/>
              </a:spcAft>
              <a:buNone/>
            </a:pPr>
            <a:r>
              <a:rPr lang="en-US"/>
              <a:t>SOSTANZE TOSSICHE</a:t>
            </a:r>
            <a:endParaRPr/>
          </a:p>
        </p:txBody>
      </p:sp>
      <p:pic>
        <p:nvPicPr>
          <p:cNvPr id="911" name="Google Shape;911;p100"/>
          <p:cNvPicPr preferRelativeResize="0"/>
          <p:nvPr/>
        </p:nvPicPr>
        <p:blipFill rotWithShape="1">
          <a:blip r:embed="rId5">
            <a:alphaModFix/>
          </a:blip>
          <a:srcRect/>
          <a:stretch/>
        </p:blipFill>
        <p:spPr>
          <a:xfrm>
            <a:off x="5105598" y="2017989"/>
            <a:ext cx="2857103" cy="2858597"/>
          </a:xfrm>
          <a:prstGeom prst="rect">
            <a:avLst/>
          </a:prstGeom>
          <a:noFill/>
          <a:ln>
            <a:noFill/>
          </a:ln>
        </p:spPr>
      </p:pic>
      <p:pic>
        <p:nvPicPr>
          <p:cNvPr id="912" name="Google Shape;912;p100"/>
          <p:cNvPicPr preferRelativeResize="0"/>
          <p:nvPr/>
        </p:nvPicPr>
        <p:blipFill rotWithShape="1">
          <a:blip r:embed="rId6">
            <a:alphaModFix/>
          </a:blip>
          <a:srcRect/>
          <a:stretch/>
        </p:blipFill>
        <p:spPr>
          <a:xfrm>
            <a:off x="916211" y="1993681"/>
            <a:ext cx="2905693" cy="2907212"/>
          </a:xfrm>
          <a:prstGeom prst="rect">
            <a:avLst/>
          </a:prstGeom>
          <a:noFill/>
          <a:ln>
            <a:noFill/>
          </a:ln>
        </p:spPr>
      </p:pic>
      <p:sp>
        <p:nvSpPr>
          <p:cNvPr id="913" name="Google Shape;913;p100"/>
          <p:cNvSpPr txBox="1"/>
          <p:nvPr/>
        </p:nvSpPr>
        <p:spPr>
          <a:xfrm>
            <a:off x="905967" y="5253939"/>
            <a:ext cx="3283585" cy="878840"/>
          </a:xfrm>
          <a:prstGeom prst="rect">
            <a:avLst/>
          </a:prstGeom>
          <a:noFill/>
          <a:ln>
            <a:noFill/>
          </a:ln>
        </p:spPr>
        <p:txBody>
          <a:bodyPr spcFirstLastPara="1" wrap="square" lIns="0" tIns="12050" rIns="0" bIns="0" anchor="t" anchorCtr="0">
            <a:spAutoFit/>
          </a:bodyPr>
          <a:lstStyle/>
          <a:p>
            <a:pPr marL="12700" marR="5080" lvl="0" indent="0" algn="l" rtl="0">
              <a:lnSpc>
                <a:spcPct val="100000"/>
              </a:lnSpc>
              <a:spcBef>
                <a:spcPts val="0"/>
              </a:spcBef>
              <a:spcAft>
                <a:spcPts val="0"/>
              </a:spcAft>
              <a:buNone/>
            </a:pPr>
            <a:r>
              <a:rPr lang="en-US" sz="2800" b="1">
                <a:solidFill>
                  <a:schemeClr val="dk1"/>
                </a:solidFill>
                <a:latin typeface="Arial"/>
                <a:ea typeface="Arial"/>
                <a:cs typeface="Arial"/>
                <a:sym typeface="Arial"/>
              </a:rPr>
              <a:t>GHS06 per prodotti  tossici acuti</a:t>
            </a:r>
            <a:endParaRPr sz="2800">
              <a:solidFill>
                <a:schemeClr val="dk1"/>
              </a:solidFill>
              <a:latin typeface="Arial"/>
              <a:ea typeface="Arial"/>
              <a:cs typeface="Arial"/>
              <a:sym typeface="Arial"/>
            </a:endParaRPr>
          </a:p>
        </p:txBody>
      </p:sp>
      <p:sp>
        <p:nvSpPr>
          <p:cNvPr id="914" name="Google Shape;914;p100"/>
          <p:cNvSpPr txBox="1"/>
          <p:nvPr/>
        </p:nvSpPr>
        <p:spPr>
          <a:xfrm>
            <a:off x="5357876" y="5253939"/>
            <a:ext cx="2891790" cy="1305560"/>
          </a:xfrm>
          <a:prstGeom prst="rect">
            <a:avLst/>
          </a:prstGeom>
          <a:noFill/>
          <a:ln>
            <a:noFill/>
          </a:ln>
        </p:spPr>
        <p:txBody>
          <a:bodyPr spcFirstLastPara="1" wrap="square" lIns="0" tIns="12050" rIns="0" bIns="0" anchor="t" anchorCtr="0">
            <a:spAutoFit/>
          </a:bodyPr>
          <a:lstStyle/>
          <a:p>
            <a:pPr marL="12700" marR="5080" lvl="0" indent="634" algn="ctr" rtl="0">
              <a:lnSpc>
                <a:spcPct val="100000"/>
              </a:lnSpc>
              <a:spcBef>
                <a:spcPts val="0"/>
              </a:spcBef>
              <a:spcAft>
                <a:spcPts val="0"/>
              </a:spcAft>
              <a:buNone/>
            </a:pPr>
            <a:r>
              <a:rPr lang="en-US" sz="2800" b="1">
                <a:solidFill>
                  <a:schemeClr val="dk1"/>
                </a:solidFill>
                <a:latin typeface="Arial"/>
                <a:ea typeface="Arial"/>
                <a:cs typeface="Arial"/>
                <a:sym typeface="Arial"/>
              </a:rPr>
              <a:t>GHS08 per  prodotti tossici a  lungo termine</a:t>
            </a:r>
            <a:endParaRPr sz="2800">
              <a:solidFill>
                <a:schemeClr val="dk1"/>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Shape 963"/>
        <p:cNvGrpSpPr/>
        <p:nvPr/>
      </p:nvGrpSpPr>
      <p:grpSpPr>
        <a:xfrm>
          <a:off x="0" y="0"/>
          <a:ext cx="0" cy="0"/>
          <a:chOff x="0" y="0"/>
          <a:chExt cx="0" cy="0"/>
        </a:xfrm>
      </p:grpSpPr>
      <p:sp>
        <p:nvSpPr>
          <p:cNvPr id="967" name="Google Shape;967;p106"/>
          <p:cNvSpPr txBox="1"/>
          <p:nvPr/>
        </p:nvSpPr>
        <p:spPr>
          <a:xfrm>
            <a:off x="167625" y="393775"/>
            <a:ext cx="8976375" cy="1729364"/>
          </a:xfrm>
          <a:prstGeom prst="rect">
            <a:avLst/>
          </a:prstGeom>
          <a:noFill/>
          <a:ln>
            <a:noFill/>
          </a:ln>
        </p:spPr>
        <p:txBody>
          <a:bodyPr spcFirstLastPara="1" wrap="square" lIns="0" tIns="67925" rIns="0" bIns="0" anchor="t" anchorCtr="0">
            <a:spAutoFit/>
          </a:bodyPr>
          <a:lstStyle/>
          <a:p>
            <a:pPr marL="12700" marR="5080" lvl="0" indent="0" algn="l" rtl="0">
              <a:lnSpc>
                <a:spcPct val="108124"/>
              </a:lnSpc>
              <a:spcBef>
                <a:spcPts val="0"/>
              </a:spcBef>
              <a:spcAft>
                <a:spcPts val="0"/>
              </a:spcAft>
              <a:buNone/>
            </a:pPr>
            <a:r>
              <a:rPr lang="en-US" sz="2400" dirty="0">
                <a:solidFill>
                  <a:schemeClr val="dk1"/>
                </a:solidFill>
                <a:latin typeface="Calibri"/>
                <a:ea typeface="Calibri"/>
                <a:cs typeface="Calibri"/>
                <a:sym typeface="Calibri"/>
              </a:rPr>
              <a:t>La </a:t>
            </a:r>
            <a:r>
              <a:rPr lang="en-US" sz="2400" b="1" i="1" dirty="0">
                <a:solidFill>
                  <a:schemeClr val="dk1"/>
                </a:solidFill>
                <a:latin typeface="Calibri"/>
                <a:ea typeface="Calibri"/>
                <a:cs typeface="Calibri"/>
                <a:sym typeface="Calibri"/>
              </a:rPr>
              <a:t>durata </a:t>
            </a:r>
            <a:r>
              <a:rPr lang="en-US" sz="2400" dirty="0">
                <a:solidFill>
                  <a:schemeClr val="dk1"/>
                </a:solidFill>
                <a:latin typeface="Calibri"/>
                <a:ea typeface="Calibri"/>
                <a:cs typeface="Calibri"/>
                <a:sym typeface="Calibri"/>
              </a:rPr>
              <a:t>del contatto permette di  distinguere tra:</a:t>
            </a:r>
            <a:endParaRPr sz="2400" dirty="0">
              <a:solidFill>
                <a:schemeClr val="dk1"/>
              </a:solidFill>
              <a:latin typeface="Calibri"/>
              <a:ea typeface="Calibri"/>
              <a:cs typeface="Calibri"/>
              <a:sym typeface="Calibri"/>
            </a:endParaRPr>
          </a:p>
          <a:p>
            <a:pPr marL="469900" marR="0" lvl="0" indent="-457200" algn="l" rtl="0">
              <a:lnSpc>
                <a:spcPct val="100000"/>
              </a:lnSpc>
              <a:spcBef>
                <a:spcPts val="560"/>
              </a:spcBef>
              <a:spcAft>
                <a:spcPts val="0"/>
              </a:spcAft>
              <a:buClr>
                <a:schemeClr val="dk1"/>
              </a:buClr>
              <a:buSzPts val="3200"/>
              <a:buFont typeface="Noto Sans Symbols"/>
              <a:buChar char="❖"/>
            </a:pPr>
            <a:r>
              <a:rPr lang="en-US" sz="2400" b="1" dirty="0">
                <a:solidFill>
                  <a:srgbClr val="FF0000"/>
                </a:solidFill>
                <a:latin typeface="Calibri"/>
                <a:ea typeface="Calibri"/>
                <a:cs typeface="Calibri"/>
                <a:sym typeface="Calibri"/>
              </a:rPr>
              <a:t>Tossicità </a:t>
            </a:r>
            <a:r>
              <a:rPr lang="en-US" sz="2400" b="1" i="1" dirty="0">
                <a:solidFill>
                  <a:srgbClr val="FF0000"/>
                </a:solidFill>
                <a:latin typeface="Calibri"/>
                <a:ea typeface="Calibri"/>
                <a:cs typeface="Calibri"/>
                <a:sym typeface="Calibri"/>
              </a:rPr>
              <a:t>cronica</a:t>
            </a:r>
            <a:r>
              <a:rPr lang="en-US" sz="2400" b="1" i="1" dirty="0">
                <a:solidFill>
                  <a:schemeClr val="dk1"/>
                </a:solidFill>
                <a:latin typeface="Calibri"/>
                <a:ea typeface="Calibri"/>
                <a:cs typeface="Calibri"/>
                <a:sym typeface="Calibri"/>
              </a:rPr>
              <a:t>: </a:t>
            </a:r>
            <a:r>
              <a:rPr lang="en-US" sz="2400" i="1" dirty="0">
                <a:solidFill>
                  <a:schemeClr val="dk1"/>
                </a:solidFill>
                <a:latin typeface="Calibri"/>
                <a:ea typeface="Calibri"/>
                <a:cs typeface="Calibri"/>
                <a:sym typeface="Calibri"/>
              </a:rPr>
              <a:t>lunga </a:t>
            </a:r>
            <a:r>
              <a:rPr lang="en-US" sz="2400" i="1" dirty="0" err="1">
                <a:solidFill>
                  <a:schemeClr val="dk1"/>
                </a:solidFill>
                <a:latin typeface="Calibri"/>
                <a:ea typeface="Calibri"/>
                <a:cs typeface="Calibri"/>
                <a:sym typeface="Calibri"/>
              </a:rPr>
              <a:t>esposizione</a:t>
            </a:r>
            <a:r>
              <a:rPr lang="en-US" sz="2400" i="1" dirty="0">
                <a:solidFill>
                  <a:schemeClr val="dk1"/>
                </a:solidFill>
                <a:latin typeface="Calibri"/>
                <a:ea typeface="Calibri"/>
                <a:cs typeface="Calibri"/>
                <a:sym typeface="Calibri"/>
              </a:rPr>
              <a:t> a </a:t>
            </a:r>
            <a:r>
              <a:rPr lang="en-US" sz="2400" i="1" dirty="0" err="1">
                <a:solidFill>
                  <a:schemeClr val="dk1"/>
                </a:solidFill>
                <a:latin typeface="Calibri"/>
                <a:ea typeface="Calibri"/>
                <a:cs typeface="Calibri"/>
                <a:sym typeface="Calibri"/>
              </a:rPr>
              <a:t>dosi</a:t>
            </a:r>
            <a:r>
              <a:rPr lang="en-US" sz="2400" i="1" dirty="0">
                <a:solidFill>
                  <a:schemeClr val="dk1"/>
                </a:solidFill>
                <a:latin typeface="Calibri"/>
                <a:ea typeface="Calibri"/>
                <a:cs typeface="Calibri"/>
                <a:sym typeface="Calibri"/>
              </a:rPr>
              <a:t> </a:t>
            </a:r>
            <a:r>
              <a:rPr lang="en-US" sz="2400" i="1" dirty="0" err="1">
                <a:solidFill>
                  <a:schemeClr val="dk1"/>
                </a:solidFill>
                <a:latin typeface="Calibri"/>
                <a:ea typeface="Calibri"/>
                <a:cs typeface="Calibri"/>
                <a:sym typeface="Calibri"/>
              </a:rPr>
              <a:t>relativamente</a:t>
            </a:r>
            <a:r>
              <a:rPr lang="en-US" sz="2400" i="1" dirty="0">
                <a:solidFill>
                  <a:schemeClr val="dk1"/>
                </a:solidFill>
                <a:latin typeface="Calibri"/>
                <a:ea typeface="Calibri"/>
                <a:cs typeface="Calibri"/>
                <a:sym typeface="Calibri"/>
              </a:rPr>
              <a:t> </a:t>
            </a:r>
            <a:r>
              <a:rPr lang="en-US" sz="2400" i="1" dirty="0" err="1">
                <a:solidFill>
                  <a:schemeClr val="dk1"/>
                </a:solidFill>
                <a:latin typeface="Calibri"/>
                <a:ea typeface="Calibri"/>
                <a:cs typeface="Calibri"/>
                <a:sym typeface="Calibri"/>
              </a:rPr>
              <a:t>basse</a:t>
            </a:r>
            <a:r>
              <a:rPr lang="en-US" sz="2400" i="1" dirty="0">
                <a:solidFill>
                  <a:schemeClr val="dk1"/>
                </a:solidFill>
                <a:latin typeface="Calibri"/>
                <a:ea typeface="Calibri"/>
                <a:cs typeface="Calibri"/>
                <a:sym typeface="Calibri"/>
              </a:rPr>
              <a:t>. La tipica </a:t>
            </a:r>
            <a:r>
              <a:rPr lang="en-US" sz="2400" i="1" dirty="0" err="1">
                <a:solidFill>
                  <a:schemeClr val="dk1"/>
                </a:solidFill>
                <a:latin typeface="Calibri"/>
                <a:ea typeface="Calibri"/>
                <a:cs typeface="Calibri"/>
                <a:sym typeface="Calibri"/>
              </a:rPr>
              <a:t>esposizione</a:t>
            </a:r>
            <a:r>
              <a:rPr lang="en-US" sz="2400" i="1" dirty="0">
                <a:solidFill>
                  <a:schemeClr val="dk1"/>
                </a:solidFill>
                <a:latin typeface="Calibri"/>
                <a:ea typeface="Calibri"/>
                <a:cs typeface="Calibri"/>
                <a:sym typeface="Calibri"/>
              </a:rPr>
              <a:t> </a:t>
            </a:r>
            <a:r>
              <a:rPr lang="en-US" sz="2400" i="1" dirty="0" err="1">
                <a:solidFill>
                  <a:schemeClr val="dk1"/>
                </a:solidFill>
                <a:latin typeface="Calibri"/>
                <a:ea typeface="Calibri"/>
                <a:cs typeface="Calibri"/>
                <a:sym typeface="Calibri"/>
              </a:rPr>
              <a:t>supera</a:t>
            </a:r>
            <a:r>
              <a:rPr lang="en-US" sz="2400" i="1" dirty="0">
                <a:solidFill>
                  <a:schemeClr val="dk1"/>
                </a:solidFill>
                <a:latin typeface="Calibri"/>
                <a:ea typeface="Calibri"/>
                <a:cs typeface="Calibri"/>
                <a:sym typeface="Calibri"/>
              </a:rPr>
              <a:t> il 50% della durata della vita</a:t>
            </a:r>
            <a:endParaRPr sz="2400" dirty="0">
              <a:solidFill>
                <a:schemeClr val="dk1"/>
              </a:solidFill>
              <a:latin typeface="Calibri"/>
              <a:ea typeface="Calibri"/>
              <a:cs typeface="Calibri"/>
              <a:sym typeface="Calibri"/>
            </a:endParaRPr>
          </a:p>
          <a:p>
            <a:pPr marL="469900" marR="0" lvl="0" indent="-457200" algn="l" rtl="0">
              <a:lnSpc>
                <a:spcPct val="100000"/>
              </a:lnSpc>
              <a:spcBef>
                <a:spcPts val="610"/>
              </a:spcBef>
              <a:spcAft>
                <a:spcPts val="0"/>
              </a:spcAft>
              <a:buClr>
                <a:schemeClr val="dk1"/>
              </a:buClr>
              <a:buSzPts val="3200"/>
              <a:buFont typeface="Noto Sans Symbols"/>
              <a:buChar char="❖"/>
            </a:pPr>
            <a:r>
              <a:rPr lang="en-US" sz="2400" b="1" dirty="0">
                <a:solidFill>
                  <a:srgbClr val="FF0000"/>
                </a:solidFill>
                <a:latin typeface="Calibri"/>
                <a:ea typeface="Calibri"/>
                <a:cs typeface="Calibri"/>
                <a:sym typeface="Calibri"/>
              </a:rPr>
              <a:t>Tossicità </a:t>
            </a:r>
            <a:r>
              <a:rPr lang="en-US" sz="2400" b="1" i="1" dirty="0">
                <a:solidFill>
                  <a:srgbClr val="FF0000"/>
                </a:solidFill>
                <a:latin typeface="Calibri"/>
                <a:ea typeface="Calibri"/>
                <a:cs typeface="Calibri"/>
                <a:sym typeface="Calibri"/>
              </a:rPr>
              <a:t>acuta</a:t>
            </a:r>
            <a:r>
              <a:rPr lang="en-US" sz="2400" b="1" i="1" dirty="0">
                <a:solidFill>
                  <a:schemeClr val="dk1"/>
                </a:solidFill>
                <a:latin typeface="Calibri"/>
                <a:ea typeface="Calibri"/>
                <a:cs typeface="Calibri"/>
                <a:sym typeface="Calibri"/>
              </a:rPr>
              <a:t>: </a:t>
            </a:r>
            <a:r>
              <a:rPr lang="en-US" sz="2400" i="1" dirty="0">
                <a:solidFill>
                  <a:schemeClr val="dk1"/>
                </a:solidFill>
                <a:latin typeface="Calibri"/>
                <a:ea typeface="Calibri"/>
                <a:cs typeface="Calibri"/>
                <a:sym typeface="Calibri"/>
              </a:rPr>
              <a:t>breve </a:t>
            </a:r>
            <a:r>
              <a:rPr lang="en-US" sz="2400" i="1" dirty="0" err="1">
                <a:solidFill>
                  <a:schemeClr val="dk1"/>
                </a:solidFill>
                <a:latin typeface="Calibri"/>
                <a:ea typeface="Calibri"/>
                <a:cs typeface="Calibri"/>
                <a:sym typeface="Calibri"/>
              </a:rPr>
              <a:t>esposizione</a:t>
            </a:r>
            <a:r>
              <a:rPr lang="en-US" sz="2400" i="1" dirty="0">
                <a:solidFill>
                  <a:schemeClr val="dk1"/>
                </a:solidFill>
                <a:latin typeface="Calibri"/>
                <a:ea typeface="Calibri"/>
                <a:cs typeface="Calibri"/>
                <a:sym typeface="Calibri"/>
              </a:rPr>
              <a:t> a </a:t>
            </a:r>
            <a:r>
              <a:rPr lang="en-US" sz="2400" i="1" dirty="0" err="1">
                <a:solidFill>
                  <a:schemeClr val="dk1"/>
                </a:solidFill>
                <a:latin typeface="Calibri"/>
                <a:ea typeface="Calibri"/>
                <a:cs typeface="Calibri"/>
                <a:sym typeface="Calibri"/>
              </a:rPr>
              <a:t>dosi</a:t>
            </a:r>
            <a:r>
              <a:rPr lang="en-US" sz="2400" i="1" dirty="0">
                <a:solidFill>
                  <a:schemeClr val="dk1"/>
                </a:solidFill>
                <a:latin typeface="Calibri"/>
                <a:ea typeface="Calibri"/>
                <a:cs typeface="Calibri"/>
                <a:sym typeface="Calibri"/>
              </a:rPr>
              <a:t> </a:t>
            </a:r>
            <a:r>
              <a:rPr lang="en-US" sz="2400" i="1" dirty="0" err="1">
                <a:solidFill>
                  <a:schemeClr val="dk1"/>
                </a:solidFill>
                <a:latin typeface="Calibri"/>
                <a:ea typeface="Calibri"/>
                <a:cs typeface="Calibri"/>
                <a:sym typeface="Calibri"/>
              </a:rPr>
              <a:t>relativamente</a:t>
            </a:r>
            <a:r>
              <a:rPr lang="en-US" sz="2400" i="1" dirty="0">
                <a:solidFill>
                  <a:schemeClr val="dk1"/>
                </a:solidFill>
                <a:latin typeface="Calibri"/>
                <a:ea typeface="Calibri"/>
                <a:cs typeface="Calibri"/>
                <a:sym typeface="Calibri"/>
              </a:rPr>
              <a:t> alte</a:t>
            </a:r>
            <a:endParaRPr sz="2400" dirty="0">
              <a:solidFill>
                <a:schemeClr val="dk1"/>
              </a:solidFill>
              <a:latin typeface="Calibri"/>
              <a:ea typeface="Calibri"/>
              <a:cs typeface="Calibri"/>
              <a:sym typeface="Calibri"/>
            </a:endParaRPr>
          </a:p>
        </p:txBody>
      </p:sp>
      <p:sp>
        <p:nvSpPr>
          <p:cNvPr id="2" name="CasellaDiTesto 1">
            <a:extLst>
              <a:ext uri="{FF2B5EF4-FFF2-40B4-BE49-F238E27FC236}">
                <a16:creationId xmlns:a16="http://schemas.microsoft.com/office/drawing/2014/main" id="{6487EE7F-846D-4CA1-2F0B-F3851EB8F4B4}"/>
              </a:ext>
            </a:extLst>
          </p:cNvPr>
          <p:cNvSpPr txBox="1"/>
          <p:nvPr/>
        </p:nvSpPr>
        <p:spPr>
          <a:xfrm>
            <a:off x="3039413" y="0"/>
            <a:ext cx="4025461" cy="523220"/>
          </a:xfrm>
          <a:prstGeom prst="rect">
            <a:avLst/>
          </a:prstGeom>
          <a:noFill/>
        </p:spPr>
        <p:txBody>
          <a:bodyPr wrap="none" rtlCol="0">
            <a:spAutoFit/>
          </a:bodyPr>
          <a:lstStyle/>
          <a:p>
            <a:r>
              <a:rPr lang="it-IT" sz="2800" b="1" dirty="0">
                <a:solidFill>
                  <a:srgbClr val="0070C0"/>
                </a:solidFill>
                <a:latin typeface="Times New Roman" panose="02020603050405020304" pitchFamily="18" charset="0"/>
                <a:cs typeface="Times New Roman" panose="02020603050405020304" pitchFamily="18" charset="0"/>
              </a:rPr>
              <a:t>SOSTANZE TOSSICHE</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Shape 987"/>
        <p:cNvGrpSpPr/>
        <p:nvPr/>
      </p:nvGrpSpPr>
      <p:grpSpPr>
        <a:xfrm>
          <a:off x="0" y="0"/>
          <a:ext cx="0" cy="0"/>
          <a:chOff x="0" y="0"/>
          <a:chExt cx="0" cy="0"/>
        </a:xfrm>
      </p:grpSpPr>
      <p:sp>
        <p:nvSpPr>
          <p:cNvPr id="989" name="Google Shape;989;p113"/>
          <p:cNvSpPr txBox="1"/>
          <p:nvPr/>
        </p:nvSpPr>
        <p:spPr>
          <a:xfrm>
            <a:off x="0" y="523220"/>
            <a:ext cx="9144000" cy="3787432"/>
          </a:xfrm>
          <a:prstGeom prst="rect">
            <a:avLst/>
          </a:prstGeom>
          <a:noFill/>
          <a:ln>
            <a:noFill/>
          </a:ln>
        </p:spPr>
        <p:txBody>
          <a:bodyPr spcFirstLastPara="1" wrap="square" lIns="0" tIns="104125" rIns="0" bIns="0" anchor="t" anchorCtr="0">
            <a:spAutoFit/>
          </a:bodyPr>
          <a:lstStyle/>
          <a:p>
            <a:pPr marL="12700" marR="106045" lvl="0" indent="0" algn="l" rtl="0">
              <a:lnSpc>
                <a:spcPct val="80000"/>
              </a:lnSpc>
              <a:spcBef>
                <a:spcPts val="0"/>
              </a:spcBef>
              <a:spcAft>
                <a:spcPts val="0"/>
              </a:spcAft>
              <a:buNone/>
            </a:pPr>
            <a:r>
              <a:rPr lang="en-US" sz="2400" dirty="0">
                <a:solidFill>
                  <a:schemeClr val="dk1"/>
                </a:solidFill>
                <a:latin typeface="Calibri"/>
                <a:ea typeface="Calibri"/>
                <a:cs typeface="Calibri"/>
                <a:sym typeface="Calibri"/>
              </a:rPr>
              <a:t>Si comprende </a:t>
            </a:r>
            <a:r>
              <a:rPr lang="en-US" sz="2400" dirty="0" err="1">
                <a:solidFill>
                  <a:schemeClr val="dk1"/>
                </a:solidFill>
                <a:latin typeface="Calibri"/>
                <a:ea typeface="Calibri"/>
                <a:cs typeface="Calibri"/>
                <a:sym typeface="Calibri"/>
              </a:rPr>
              <a:t>dunque</a:t>
            </a:r>
            <a:r>
              <a:rPr lang="en-US" sz="2400" dirty="0">
                <a:solidFill>
                  <a:schemeClr val="dk1"/>
                </a:solidFill>
                <a:latin typeface="Calibri"/>
                <a:ea typeface="Calibri"/>
                <a:cs typeface="Calibri"/>
                <a:sym typeface="Calibri"/>
              </a:rPr>
              <a:t> come </a:t>
            </a:r>
            <a:r>
              <a:rPr lang="en-US" sz="2400" dirty="0" err="1">
                <a:solidFill>
                  <a:schemeClr val="dk1"/>
                </a:solidFill>
                <a:latin typeface="Calibri"/>
                <a:ea typeface="Calibri"/>
                <a:cs typeface="Calibri"/>
                <a:sym typeface="Calibri"/>
              </a:rPr>
              <a:t>nell’uso</a:t>
            </a:r>
            <a:r>
              <a:rPr lang="en-US" sz="2400" dirty="0">
                <a:solidFill>
                  <a:schemeClr val="dk1"/>
                </a:solidFill>
                <a:latin typeface="Calibri"/>
                <a:ea typeface="Calibri"/>
                <a:cs typeface="Calibri"/>
                <a:sym typeface="Calibri"/>
              </a:rPr>
              <a:t> di queste  sostanze, </a:t>
            </a:r>
            <a:r>
              <a:rPr lang="en-US" sz="2400" i="1" dirty="0">
                <a:solidFill>
                  <a:srgbClr val="FF0000"/>
                </a:solidFill>
                <a:latin typeface="Calibri"/>
                <a:ea typeface="Calibri"/>
                <a:cs typeface="Calibri"/>
                <a:sym typeface="Calibri"/>
              </a:rPr>
              <a:t>la </a:t>
            </a:r>
            <a:r>
              <a:rPr lang="en-US" sz="2400" i="1" dirty="0" err="1">
                <a:solidFill>
                  <a:srgbClr val="FF0000"/>
                </a:solidFill>
                <a:latin typeface="Calibri"/>
                <a:ea typeface="Calibri"/>
                <a:cs typeface="Calibri"/>
                <a:sym typeface="Calibri"/>
              </a:rPr>
              <a:t>prevenzione</a:t>
            </a:r>
            <a:r>
              <a:rPr lang="en-US" sz="2400" i="1" dirty="0">
                <a:solidFill>
                  <a:srgbClr val="FF0000"/>
                </a:solidFill>
                <a:latin typeface="Calibri"/>
                <a:ea typeface="Calibri"/>
                <a:cs typeface="Calibri"/>
                <a:sym typeface="Calibri"/>
              </a:rPr>
              <a:t> </a:t>
            </a:r>
            <a:r>
              <a:rPr lang="en-US" sz="2400" i="1" dirty="0" err="1">
                <a:solidFill>
                  <a:srgbClr val="FF0000"/>
                </a:solidFill>
                <a:latin typeface="Calibri"/>
                <a:ea typeface="Calibri"/>
                <a:cs typeface="Calibri"/>
                <a:sym typeface="Calibri"/>
              </a:rPr>
              <a:t>risulta</a:t>
            </a:r>
            <a:r>
              <a:rPr lang="en-US" sz="2400" i="1" dirty="0">
                <a:solidFill>
                  <a:srgbClr val="FF0000"/>
                </a:solidFill>
                <a:latin typeface="Calibri"/>
                <a:ea typeface="Calibri"/>
                <a:cs typeface="Calibri"/>
                <a:sym typeface="Calibri"/>
              </a:rPr>
              <a:t> essere la </a:t>
            </a:r>
            <a:r>
              <a:rPr lang="en-US" sz="2400" i="1" dirty="0" err="1">
                <a:solidFill>
                  <a:srgbClr val="FF0000"/>
                </a:solidFill>
                <a:latin typeface="Calibri"/>
                <a:ea typeface="Calibri"/>
                <a:cs typeface="Calibri"/>
                <a:sym typeface="Calibri"/>
              </a:rPr>
              <a:t>migliore</a:t>
            </a:r>
            <a:r>
              <a:rPr lang="en-US" sz="2400" i="1" dirty="0">
                <a:solidFill>
                  <a:srgbClr val="FF0000"/>
                </a:solidFill>
                <a:latin typeface="Calibri"/>
                <a:ea typeface="Calibri"/>
                <a:cs typeface="Calibri"/>
                <a:sym typeface="Calibri"/>
              </a:rPr>
              <a:t>  soluzione.</a:t>
            </a:r>
            <a:endParaRPr sz="2400" dirty="0">
              <a:solidFill>
                <a:schemeClr val="dk1"/>
              </a:solidFill>
              <a:latin typeface="Calibri"/>
              <a:ea typeface="Calibri"/>
              <a:cs typeface="Calibri"/>
              <a:sym typeface="Calibri"/>
            </a:endParaRPr>
          </a:p>
          <a:p>
            <a:pPr marL="241300" marR="636905" lvl="0" indent="-228600" algn="l" rtl="0">
              <a:lnSpc>
                <a:spcPct val="96000"/>
              </a:lnSpc>
              <a:spcBef>
                <a:spcPts val="975"/>
              </a:spcBef>
              <a:spcAft>
                <a:spcPts val="0"/>
              </a:spcAft>
              <a:buClr>
                <a:schemeClr val="dk1"/>
              </a:buClr>
              <a:buSzPts val="3000"/>
              <a:buFont typeface="Arial"/>
              <a:buChar char="•"/>
            </a:pPr>
            <a:r>
              <a:rPr lang="en-US" sz="2400" dirty="0">
                <a:solidFill>
                  <a:schemeClr val="dk1"/>
                </a:solidFill>
                <a:latin typeface="Calibri"/>
                <a:ea typeface="Calibri"/>
                <a:cs typeface="Calibri"/>
                <a:sym typeface="Calibri"/>
              </a:rPr>
              <a:t>Seguire </a:t>
            </a:r>
            <a:r>
              <a:rPr lang="en-US" sz="2400" dirty="0" err="1">
                <a:solidFill>
                  <a:schemeClr val="dk1"/>
                </a:solidFill>
                <a:latin typeface="Calibri"/>
                <a:ea typeface="Calibri"/>
                <a:cs typeface="Calibri"/>
                <a:sym typeface="Calibri"/>
              </a:rPr>
              <a:t>rigorosamente</a:t>
            </a:r>
            <a:r>
              <a:rPr lang="en-US" sz="2400" dirty="0">
                <a:solidFill>
                  <a:schemeClr val="dk1"/>
                </a:solidFill>
                <a:latin typeface="Calibri"/>
                <a:ea typeface="Calibri"/>
                <a:cs typeface="Calibri"/>
                <a:sym typeface="Calibri"/>
              </a:rPr>
              <a:t> le </a:t>
            </a:r>
            <a:r>
              <a:rPr lang="en-US" sz="2400" dirty="0" err="1">
                <a:solidFill>
                  <a:schemeClr val="dk1"/>
                </a:solidFill>
                <a:latin typeface="Calibri"/>
                <a:ea typeface="Calibri"/>
                <a:cs typeface="Calibri"/>
                <a:sym typeface="Calibri"/>
              </a:rPr>
              <a:t>istruzioni</a:t>
            </a:r>
            <a:r>
              <a:rPr lang="en-US" sz="2400"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riportate</a:t>
            </a:r>
            <a:r>
              <a:rPr lang="en-US" sz="2400" dirty="0">
                <a:solidFill>
                  <a:schemeClr val="dk1"/>
                </a:solidFill>
                <a:latin typeface="Calibri"/>
                <a:ea typeface="Calibri"/>
                <a:cs typeface="Calibri"/>
                <a:sym typeface="Calibri"/>
              </a:rPr>
              <a:t>  sulle </a:t>
            </a:r>
            <a:r>
              <a:rPr lang="en-US" sz="2400" dirty="0" err="1">
                <a:solidFill>
                  <a:schemeClr val="dk1"/>
                </a:solidFill>
                <a:latin typeface="Calibri"/>
                <a:ea typeface="Calibri"/>
                <a:cs typeface="Calibri"/>
                <a:sym typeface="Calibri"/>
              </a:rPr>
              <a:t>etichette</a:t>
            </a:r>
            <a:r>
              <a:rPr lang="en-US" sz="2400" dirty="0">
                <a:solidFill>
                  <a:schemeClr val="dk1"/>
                </a:solidFill>
                <a:latin typeface="Calibri"/>
                <a:ea typeface="Calibri"/>
                <a:cs typeface="Calibri"/>
                <a:sym typeface="Calibri"/>
              </a:rPr>
              <a:t> dei </a:t>
            </a:r>
            <a:r>
              <a:rPr lang="en-US" sz="2400" dirty="0" err="1">
                <a:solidFill>
                  <a:schemeClr val="dk1"/>
                </a:solidFill>
                <a:latin typeface="Calibri"/>
                <a:ea typeface="Calibri"/>
                <a:cs typeface="Calibri"/>
                <a:sym typeface="Calibri"/>
              </a:rPr>
              <a:t>contenitori</a:t>
            </a:r>
            <a:r>
              <a:rPr lang="en-US" sz="2400" dirty="0">
                <a:solidFill>
                  <a:schemeClr val="dk1"/>
                </a:solidFill>
                <a:latin typeface="Calibri"/>
                <a:ea typeface="Calibri"/>
                <a:cs typeface="Calibri"/>
                <a:sym typeface="Calibri"/>
              </a:rPr>
              <a:t>.</a:t>
            </a:r>
            <a:endParaRPr sz="2400" dirty="0">
              <a:solidFill>
                <a:schemeClr val="dk1"/>
              </a:solidFill>
              <a:latin typeface="Calibri"/>
              <a:ea typeface="Calibri"/>
              <a:cs typeface="Calibri"/>
              <a:sym typeface="Calibri"/>
            </a:endParaRPr>
          </a:p>
          <a:p>
            <a:pPr marL="241300" marR="983614" lvl="0" indent="-228600" algn="l" rtl="0">
              <a:lnSpc>
                <a:spcPct val="80000"/>
              </a:lnSpc>
              <a:spcBef>
                <a:spcPts val="1030"/>
              </a:spcBef>
              <a:spcAft>
                <a:spcPts val="0"/>
              </a:spcAft>
              <a:buClr>
                <a:schemeClr val="dk1"/>
              </a:buClr>
              <a:buSzPts val="3000"/>
              <a:buFont typeface="Arial"/>
              <a:buChar char="•"/>
            </a:pPr>
            <a:r>
              <a:rPr lang="en-US" sz="2400" dirty="0">
                <a:solidFill>
                  <a:schemeClr val="dk1"/>
                </a:solidFill>
                <a:latin typeface="Calibri"/>
                <a:ea typeface="Calibri"/>
                <a:cs typeface="Calibri"/>
                <a:sym typeface="Calibri"/>
              </a:rPr>
              <a:t>Evitare di </a:t>
            </a:r>
            <a:r>
              <a:rPr lang="en-US" sz="2400" dirty="0" err="1">
                <a:solidFill>
                  <a:schemeClr val="dk1"/>
                </a:solidFill>
                <a:latin typeface="Calibri"/>
                <a:ea typeface="Calibri"/>
                <a:cs typeface="Calibri"/>
                <a:sym typeface="Calibri"/>
              </a:rPr>
              <a:t>respirare</a:t>
            </a:r>
            <a:r>
              <a:rPr lang="en-US" sz="2400" dirty="0">
                <a:solidFill>
                  <a:schemeClr val="dk1"/>
                </a:solidFill>
                <a:latin typeface="Calibri"/>
                <a:ea typeface="Calibri"/>
                <a:cs typeface="Calibri"/>
                <a:sym typeface="Calibri"/>
              </a:rPr>
              <a:t> i vapori, di </a:t>
            </a:r>
            <a:r>
              <a:rPr lang="en-US" sz="2400" dirty="0" err="1">
                <a:solidFill>
                  <a:schemeClr val="dk1"/>
                </a:solidFill>
                <a:latin typeface="Calibri"/>
                <a:ea typeface="Calibri"/>
                <a:cs typeface="Calibri"/>
                <a:sym typeface="Calibri"/>
              </a:rPr>
              <a:t>toccare</a:t>
            </a:r>
            <a:r>
              <a:rPr lang="en-US" sz="2400" dirty="0">
                <a:solidFill>
                  <a:schemeClr val="dk1"/>
                </a:solidFill>
                <a:latin typeface="Calibri"/>
                <a:ea typeface="Calibri"/>
                <a:cs typeface="Calibri"/>
                <a:sym typeface="Calibri"/>
              </a:rPr>
              <a:t> e di  </a:t>
            </a:r>
            <a:r>
              <a:rPr lang="en-US" sz="2400" dirty="0" err="1">
                <a:solidFill>
                  <a:schemeClr val="dk1"/>
                </a:solidFill>
                <a:latin typeface="Calibri"/>
                <a:ea typeface="Calibri"/>
                <a:cs typeface="Calibri"/>
                <a:sym typeface="Calibri"/>
              </a:rPr>
              <a:t>ingerire</a:t>
            </a:r>
            <a:r>
              <a:rPr lang="en-US" sz="2400" dirty="0">
                <a:solidFill>
                  <a:schemeClr val="dk1"/>
                </a:solidFill>
                <a:latin typeface="Calibri"/>
                <a:ea typeface="Calibri"/>
                <a:cs typeface="Calibri"/>
                <a:sym typeface="Calibri"/>
              </a:rPr>
              <a:t> tali sostanze.</a:t>
            </a:r>
            <a:endParaRPr sz="2400" dirty="0">
              <a:solidFill>
                <a:schemeClr val="dk1"/>
              </a:solidFill>
              <a:latin typeface="Calibri"/>
              <a:ea typeface="Calibri"/>
              <a:cs typeface="Calibri"/>
              <a:sym typeface="Calibri"/>
            </a:endParaRPr>
          </a:p>
          <a:p>
            <a:pPr marL="241300" marR="5080" lvl="0" indent="-228600" algn="l" rtl="0">
              <a:lnSpc>
                <a:spcPct val="80000"/>
              </a:lnSpc>
              <a:spcBef>
                <a:spcPts val="1000"/>
              </a:spcBef>
              <a:spcAft>
                <a:spcPts val="0"/>
              </a:spcAft>
              <a:buClr>
                <a:schemeClr val="dk1"/>
              </a:buClr>
              <a:buSzPts val="3000"/>
              <a:buFont typeface="Arial"/>
              <a:buChar char="•"/>
            </a:pPr>
            <a:r>
              <a:rPr lang="en-US" sz="2400" dirty="0" err="1">
                <a:solidFill>
                  <a:schemeClr val="dk1"/>
                </a:solidFill>
                <a:latin typeface="Calibri"/>
                <a:ea typeface="Calibri"/>
                <a:cs typeface="Calibri"/>
                <a:sym typeface="Calibri"/>
              </a:rPr>
              <a:t>Lavorare</a:t>
            </a:r>
            <a:r>
              <a:rPr lang="en-US" sz="2400" dirty="0">
                <a:solidFill>
                  <a:schemeClr val="dk1"/>
                </a:solidFill>
                <a:latin typeface="Calibri"/>
                <a:ea typeface="Calibri"/>
                <a:cs typeface="Calibri"/>
                <a:sym typeface="Calibri"/>
              </a:rPr>
              <a:t> in ambienti ben </a:t>
            </a:r>
            <a:r>
              <a:rPr lang="en-US" sz="2400" dirty="0" err="1">
                <a:solidFill>
                  <a:schemeClr val="dk1"/>
                </a:solidFill>
                <a:latin typeface="Calibri"/>
                <a:ea typeface="Calibri"/>
                <a:cs typeface="Calibri"/>
                <a:sym typeface="Calibri"/>
              </a:rPr>
              <a:t>ventilati</a:t>
            </a:r>
            <a:r>
              <a:rPr lang="en-US" sz="2400" dirty="0">
                <a:solidFill>
                  <a:schemeClr val="dk1"/>
                </a:solidFill>
                <a:latin typeface="Calibri"/>
                <a:ea typeface="Calibri"/>
                <a:cs typeface="Calibri"/>
                <a:sym typeface="Calibri"/>
              </a:rPr>
              <a:t> o </a:t>
            </a:r>
            <a:r>
              <a:rPr lang="en-US" sz="2400" dirty="0" err="1">
                <a:solidFill>
                  <a:schemeClr val="dk1"/>
                </a:solidFill>
                <a:latin typeface="Calibri"/>
                <a:ea typeface="Calibri"/>
                <a:cs typeface="Calibri"/>
                <a:sym typeface="Calibri"/>
              </a:rPr>
              <a:t>meglio</a:t>
            </a:r>
            <a:r>
              <a:rPr lang="en-US" sz="2400" dirty="0">
                <a:solidFill>
                  <a:schemeClr val="dk1"/>
                </a:solidFill>
                <a:latin typeface="Calibri"/>
                <a:ea typeface="Calibri"/>
                <a:cs typeface="Calibri"/>
                <a:sym typeface="Calibri"/>
              </a:rPr>
              <a:t>  sotto la cappa, in casi </a:t>
            </a:r>
            <a:r>
              <a:rPr lang="en-US" sz="2400" dirty="0" err="1">
                <a:solidFill>
                  <a:schemeClr val="dk1"/>
                </a:solidFill>
                <a:latin typeface="Calibri"/>
                <a:ea typeface="Calibri"/>
                <a:cs typeface="Calibri"/>
                <a:sym typeface="Calibri"/>
              </a:rPr>
              <a:t>particolarmente</a:t>
            </a:r>
            <a:r>
              <a:rPr lang="en-US" sz="2400" dirty="0">
                <a:solidFill>
                  <a:schemeClr val="dk1"/>
                </a:solidFill>
                <a:latin typeface="Calibri"/>
                <a:ea typeface="Calibri"/>
                <a:cs typeface="Calibri"/>
                <a:sym typeface="Calibri"/>
              </a:rPr>
              <a:t> pericolosi  si </a:t>
            </a:r>
            <a:r>
              <a:rPr lang="en-US" sz="2400" dirty="0" err="1">
                <a:solidFill>
                  <a:schemeClr val="dk1"/>
                </a:solidFill>
                <a:latin typeface="Calibri"/>
                <a:ea typeface="Calibri"/>
                <a:cs typeface="Calibri"/>
                <a:sym typeface="Calibri"/>
              </a:rPr>
              <a:t>richiede</a:t>
            </a:r>
            <a:r>
              <a:rPr lang="en-US" sz="2400" dirty="0">
                <a:solidFill>
                  <a:schemeClr val="dk1"/>
                </a:solidFill>
                <a:latin typeface="Calibri"/>
                <a:ea typeface="Calibri"/>
                <a:cs typeface="Calibri"/>
                <a:sym typeface="Calibri"/>
              </a:rPr>
              <a:t> l'uso della </a:t>
            </a:r>
            <a:r>
              <a:rPr lang="en-US" sz="2400" dirty="0" err="1">
                <a:solidFill>
                  <a:schemeClr val="dk1"/>
                </a:solidFill>
                <a:latin typeface="Calibri"/>
                <a:ea typeface="Calibri"/>
                <a:cs typeface="Calibri"/>
                <a:sym typeface="Calibri"/>
              </a:rPr>
              <a:t>maschera</a:t>
            </a:r>
            <a:r>
              <a:rPr lang="en-US" sz="2400"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antigas</a:t>
            </a:r>
            <a:r>
              <a:rPr lang="en-US" sz="2400" dirty="0">
                <a:solidFill>
                  <a:schemeClr val="dk1"/>
                </a:solidFill>
                <a:latin typeface="Calibri"/>
                <a:ea typeface="Calibri"/>
                <a:cs typeface="Calibri"/>
                <a:sym typeface="Calibri"/>
              </a:rPr>
              <a:t>.</a:t>
            </a:r>
            <a:endParaRPr sz="2400" dirty="0">
              <a:solidFill>
                <a:schemeClr val="dk1"/>
              </a:solidFill>
              <a:latin typeface="Calibri"/>
              <a:ea typeface="Calibri"/>
              <a:cs typeface="Calibri"/>
              <a:sym typeface="Calibri"/>
            </a:endParaRPr>
          </a:p>
          <a:p>
            <a:pPr marL="241300" marR="0" lvl="0" indent="-228600" algn="l" rtl="0">
              <a:lnSpc>
                <a:spcPct val="100000"/>
              </a:lnSpc>
              <a:spcBef>
                <a:spcPts val="275"/>
              </a:spcBef>
              <a:spcAft>
                <a:spcPts val="0"/>
              </a:spcAft>
              <a:buClr>
                <a:schemeClr val="dk1"/>
              </a:buClr>
              <a:buSzPts val="3000"/>
              <a:buFont typeface="Arial"/>
              <a:buChar char="•"/>
            </a:pPr>
            <a:r>
              <a:rPr lang="en-US" sz="2400" dirty="0">
                <a:solidFill>
                  <a:schemeClr val="dk1"/>
                </a:solidFill>
                <a:latin typeface="Calibri"/>
                <a:ea typeface="Calibri"/>
                <a:cs typeface="Calibri"/>
                <a:sym typeface="Calibri"/>
              </a:rPr>
              <a:t>Usare gli </a:t>
            </a:r>
            <a:r>
              <a:rPr lang="en-US" sz="2400" dirty="0" err="1">
                <a:solidFill>
                  <a:schemeClr val="dk1"/>
                </a:solidFill>
                <a:latin typeface="Calibri"/>
                <a:ea typeface="Calibri"/>
                <a:cs typeface="Calibri"/>
                <a:sym typeface="Calibri"/>
              </a:rPr>
              <a:t>occhiali</a:t>
            </a:r>
            <a:r>
              <a:rPr lang="en-US" sz="2400"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protettivi</a:t>
            </a:r>
            <a:r>
              <a:rPr lang="en-US" sz="2400" dirty="0">
                <a:solidFill>
                  <a:schemeClr val="dk1"/>
                </a:solidFill>
                <a:latin typeface="Calibri"/>
                <a:ea typeface="Calibri"/>
                <a:cs typeface="Calibri"/>
                <a:sym typeface="Calibri"/>
              </a:rPr>
              <a:t> ed i </a:t>
            </a:r>
            <a:r>
              <a:rPr lang="en-US" sz="2400" dirty="0" err="1">
                <a:solidFill>
                  <a:schemeClr val="dk1"/>
                </a:solidFill>
                <a:latin typeface="Calibri"/>
                <a:ea typeface="Calibri"/>
                <a:cs typeface="Calibri"/>
                <a:sym typeface="Calibri"/>
              </a:rPr>
              <a:t>guanti</a:t>
            </a:r>
            <a:r>
              <a:rPr lang="en-US" sz="2400" dirty="0">
                <a:solidFill>
                  <a:schemeClr val="dk1"/>
                </a:solidFill>
                <a:latin typeface="Calibri"/>
                <a:ea typeface="Calibri"/>
                <a:cs typeface="Calibri"/>
                <a:sym typeface="Calibri"/>
              </a:rPr>
              <a:t>.</a:t>
            </a:r>
          </a:p>
          <a:p>
            <a:pPr marL="241300" marR="0" lvl="0" indent="-228600" algn="l" rtl="0">
              <a:lnSpc>
                <a:spcPct val="100000"/>
              </a:lnSpc>
              <a:spcBef>
                <a:spcPts val="275"/>
              </a:spcBef>
              <a:spcAft>
                <a:spcPts val="0"/>
              </a:spcAft>
              <a:buClr>
                <a:schemeClr val="dk1"/>
              </a:buClr>
              <a:buSzPts val="3000"/>
              <a:buFont typeface="Arial"/>
              <a:buChar char="•"/>
            </a:pPr>
            <a:endParaRPr sz="2400" dirty="0">
              <a:solidFill>
                <a:schemeClr val="dk1"/>
              </a:solidFill>
              <a:latin typeface="Calibri"/>
              <a:ea typeface="Calibri"/>
              <a:cs typeface="Calibri"/>
              <a:sym typeface="Calibri"/>
            </a:endParaRPr>
          </a:p>
        </p:txBody>
      </p:sp>
      <p:sp>
        <p:nvSpPr>
          <p:cNvPr id="2" name="CasellaDiTesto 1">
            <a:extLst>
              <a:ext uri="{FF2B5EF4-FFF2-40B4-BE49-F238E27FC236}">
                <a16:creationId xmlns:a16="http://schemas.microsoft.com/office/drawing/2014/main" id="{AD0D3D7E-204B-BD39-F9D3-5D8E40356887}"/>
              </a:ext>
            </a:extLst>
          </p:cNvPr>
          <p:cNvSpPr txBox="1"/>
          <p:nvPr/>
        </p:nvSpPr>
        <p:spPr>
          <a:xfrm>
            <a:off x="0" y="0"/>
            <a:ext cx="9144000" cy="523220"/>
          </a:xfrm>
          <a:prstGeom prst="rect">
            <a:avLst/>
          </a:prstGeom>
          <a:noFill/>
        </p:spPr>
        <p:txBody>
          <a:bodyPr wrap="square" rtlCol="0">
            <a:spAutoFit/>
          </a:bodyPr>
          <a:lstStyle/>
          <a:p>
            <a:pPr algn="ctr"/>
            <a:r>
              <a:rPr lang="it-IT" sz="2800" b="1" dirty="0">
                <a:solidFill>
                  <a:srgbClr val="0070C0"/>
                </a:solidFill>
              </a:rPr>
              <a:t>Regole a cui attenersi</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987">
          <a:extLst>
            <a:ext uri="{FF2B5EF4-FFF2-40B4-BE49-F238E27FC236}">
              <a16:creationId xmlns:a16="http://schemas.microsoft.com/office/drawing/2014/main" id="{68C2906C-E517-BC87-07ED-CF9FEC4A0636}"/>
            </a:ext>
          </a:extLst>
        </p:cNvPr>
        <p:cNvGrpSpPr/>
        <p:nvPr/>
      </p:nvGrpSpPr>
      <p:grpSpPr>
        <a:xfrm>
          <a:off x="0" y="0"/>
          <a:ext cx="0" cy="0"/>
          <a:chOff x="0" y="0"/>
          <a:chExt cx="0" cy="0"/>
        </a:xfrm>
      </p:grpSpPr>
      <p:sp>
        <p:nvSpPr>
          <p:cNvPr id="989" name="Google Shape;989;p113">
            <a:extLst>
              <a:ext uri="{FF2B5EF4-FFF2-40B4-BE49-F238E27FC236}">
                <a16:creationId xmlns:a16="http://schemas.microsoft.com/office/drawing/2014/main" id="{34F8204B-A2BC-F714-09F2-783F5CA880DB}"/>
              </a:ext>
            </a:extLst>
          </p:cNvPr>
          <p:cNvSpPr txBox="1"/>
          <p:nvPr/>
        </p:nvSpPr>
        <p:spPr>
          <a:xfrm>
            <a:off x="0" y="523220"/>
            <a:ext cx="9144000" cy="3778583"/>
          </a:xfrm>
          <a:prstGeom prst="rect">
            <a:avLst/>
          </a:prstGeom>
          <a:noFill/>
          <a:ln>
            <a:noFill/>
          </a:ln>
        </p:spPr>
        <p:txBody>
          <a:bodyPr spcFirstLastPara="1" wrap="square" lIns="0" tIns="104125" rIns="0" bIns="0" anchor="t" anchorCtr="0">
            <a:spAutoFit/>
          </a:bodyPr>
          <a:lstStyle/>
          <a:p>
            <a:pPr marL="241300" marR="5080" lvl="0" indent="-228600" algn="l" rtl="0">
              <a:lnSpc>
                <a:spcPct val="90000"/>
              </a:lnSpc>
              <a:spcBef>
                <a:spcPts val="0"/>
              </a:spcBef>
              <a:spcAft>
                <a:spcPts val="0"/>
              </a:spcAft>
              <a:buClr>
                <a:schemeClr val="dk1"/>
              </a:buClr>
              <a:buSzPts val="2800"/>
              <a:buFont typeface="Arial"/>
              <a:buChar char="•"/>
            </a:pPr>
            <a:r>
              <a:rPr lang="it-IT" sz="2400" dirty="0">
                <a:solidFill>
                  <a:schemeClr val="dk1"/>
                </a:solidFill>
                <a:latin typeface="Calibri"/>
                <a:ea typeface="Calibri"/>
                <a:cs typeface="Calibri"/>
                <a:sym typeface="Calibri"/>
              </a:rPr>
              <a:t>Lavarsi spesso le mani con acqua e sapone, non  usare solventi organici per pulirsi da una eventuale  contaminazione, perché questi potrebbero  sciogliere la sostanza e disperderla facilitando il suo  assorbimento attraverso la pelle.</a:t>
            </a:r>
          </a:p>
          <a:p>
            <a:pPr marL="241300" marR="743585" lvl="0" indent="0" algn="l" rtl="0">
              <a:lnSpc>
                <a:spcPct val="107857"/>
              </a:lnSpc>
              <a:spcBef>
                <a:spcPts val="50"/>
              </a:spcBef>
              <a:spcAft>
                <a:spcPts val="0"/>
              </a:spcAft>
              <a:buNone/>
            </a:pPr>
            <a:r>
              <a:rPr lang="it-IT" sz="2400" dirty="0">
                <a:solidFill>
                  <a:schemeClr val="dk1"/>
                </a:solidFill>
                <a:latin typeface="Calibri"/>
                <a:ea typeface="Calibri"/>
                <a:cs typeface="Calibri"/>
                <a:sym typeface="Calibri"/>
              </a:rPr>
              <a:t>Accertarsi che ogni eventuale residuo sia stato  eliminato dai recipienti e dal banco di lavoro.</a:t>
            </a:r>
          </a:p>
          <a:p>
            <a:pPr marL="241300" marR="323215" lvl="0" indent="-228600" algn="just" rtl="0">
              <a:lnSpc>
                <a:spcPct val="90000"/>
              </a:lnSpc>
              <a:spcBef>
                <a:spcPts val="969"/>
              </a:spcBef>
              <a:spcAft>
                <a:spcPts val="0"/>
              </a:spcAft>
              <a:buClr>
                <a:schemeClr val="dk1"/>
              </a:buClr>
              <a:buSzPts val="2800"/>
              <a:buFont typeface="Arial"/>
              <a:buChar char="•"/>
            </a:pPr>
            <a:r>
              <a:rPr lang="it-IT" sz="2400" b="1" dirty="0">
                <a:solidFill>
                  <a:srgbClr val="FF0000"/>
                </a:solidFill>
                <a:latin typeface="Calibri"/>
                <a:ea typeface="Calibri"/>
                <a:cs typeface="Calibri"/>
                <a:sym typeface="Calibri"/>
              </a:rPr>
              <a:t>Le sostanze tossiche devono essere conservate in  recipienti sigillati posti in armadi chiusi a chiave e  con l'indicazione del pericolo molto ben visibile.</a:t>
            </a:r>
          </a:p>
          <a:p>
            <a:pPr marL="241300" marR="0" lvl="0" indent="-228600" algn="l" rtl="0">
              <a:lnSpc>
                <a:spcPct val="100000"/>
              </a:lnSpc>
              <a:spcBef>
                <a:spcPts val="275"/>
              </a:spcBef>
              <a:spcAft>
                <a:spcPts val="0"/>
              </a:spcAft>
              <a:buClr>
                <a:schemeClr val="dk1"/>
              </a:buClr>
              <a:buSzPts val="3000"/>
              <a:buFont typeface="Arial"/>
              <a:buChar char="•"/>
            </a:pPr>
            <a:endParaRPr sz="2400" dirty="0">
              <a:solidFill>
                <a:schemeClr val="dk1"/>
              </a:solidFill>
              <a:latin typeface="Calibri"/>
              <a:ea typeface="Calibri"/>
              <a:cs typeface="Calibri"/>
              <a:sym typeface="Calibri"/>
            </a:endParaRPr>
          </a:p>
        </p:txBody>
      </p:sp>
      <p:sp>
        <p:nvSpPr>
          <p:cNvPr id="2" name="CasellaDiTesto 1">
            <a:extLst>
              <a:ext uri="{FF2B5EF4-FFF2-40B4-BE49-F238E27FC236}">
                <a16:creationId xmlns:a16="http://schemas.microsoft.com/office/drawing/2014/main" id="{0738702A-C8CE-2140-1865-BA156B68B5D7}"/>
              </a:ext>
            </a:extLst>
          </p:cNvPr>
          <p:cNvSpPr txBox="1"/>
          <p:nvPr/>
        </p:nvSpPr>
        <p:spPr>
          <a:xfrm>
            <a:off x="0" y="0"/>
            <a:ext cx="9144000" cy="523220"/>
          </a:xfrm>
          <a:prstGeom prst="rect">
            <a:avLst/>
          </a:prstGeom>
          <a:noFill/>
        </p:spPr>
        <p:txBody>
          <a:bodyPr wrap="square" rtlCol="0">
            <a:spAutoFit/>
          </a:bodyPr>
          <a:lstStyle/>
          <a:p>
            <a:pPr algn="ctr"/>
            <a:r>
              <a:rPr lang="it-IT" sz="2800" b="1" dirty="0">
                <a:solidFill>
                  <a:srgbClr val="0070C0"/>
                </a:solidFill>
              </a:rPr>
              <a:t>Regole a cui attenersi</a:t>
            </a:r>
          </a:p>
        </p:txBody>
      </p:sp>
    </p:spTree>
    <p:extLst>
      <p:ext uri="{BB962C8B-B14F-4D97-AF65-F5344CB8AC3E}">
        <p14:creationId xmlns:p14="http://schemas.microsoft.com/office/powerpoint/2010/main" val="10666675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Shape 999"/>
        <p:cNvGrpSpPr/>
        <p:nvPr/>
      </p:nvGrpSpPr>
      <p:grpSpPr>
        <a:xfrm>
          <a:off x="0" y="0"/>
          <a:ext cx="0" cy="0"/>
          <a:chOff x="0" y="0"/>
          <a:chExt cx="0" cy="0"/>
        </a:xfrm>
      </p:grpSpPr>
      <p:sp>
        <p:nvSpPr>
          <p:cNvPr id="1005" name="Google Shape;1005;p115"/>
          <p:cNvSpPr txBox="1"/>
          <p:nvPr/>
        </p:nvSpPr>
        <p:spPr>
          <a:xfrm>
            <a:off x="-1" y="663600"/>
            <a:ext cx="6336407" cy="4007487"/>
          </a:xfrm>
          <a:prstGeom prst="rect">
            <a:avLst/>
          </a:prstGeom>
          <a:noFill/>
          <a:ln>
            <a:noFill/>
          </a:ln>
        </p:spPr>
        <p:txBody>
          <a:bodyPr spcFirstLastPara="1" wrap="square" lIns="0" tIns="128250" rIns="0" bIns="0" anchor="t" anchorCtr="0">
            <a:spAutoFit/>
          </a:bodyPr>
          <a:lstStyle/>
          <a:p>
            <a:pPr marL="12700" marR="5080" lvl="0" indent="0" algn="l" rtl="0">
              <a:lnSpc>
                <a:spcPct val="150000"/>
              </a:lnSpc>
              <a:spcBef>
                <a:spcPts val="0"/>
              </a:spcBef>
              <a:spcAft>
                <a:spcPts val="0"/>
              </a:spcAft>
              <a:buNone/>
            </a:pPr>
            <a:r>
              <a:rPr lang="en-US" sz="2400" dirty="0">
                <a:solidFill>
                  <a:schemeClr val="dk1"/>
                </a:solidFill>
                <a:latin typeface="Calibri"/>
                <a:ea typeface="Calibri"/>
                <a:cs typeface="Calibri"/>
                <a:sym typeface="Calibri"/>
              </a:rPr>
              <a:t>Sono quelle sostanze che  </a:t>
            </a:r>
            <a:r>
              <a:rPr lang="en-US" sz="2400" dirty="0" err="1">
                <a:solidFill>
                  <a:schemeClr val="dk1"/>
                </a:solidFill>
                <a:latin typeface="Calibri"/>
                <a:ea typeface="Calibri"/>
                <a:cs typeface="Calibri"/>
                <a:sym typeface="Calibri"/>
              </a:rPr>
              <a:t>esercitano</a:t>
            </a:r>
            <a:r>
              <a:rPr lang="en-US" sz="2400" dirty="0">
                <a:solidFill>
                  <a:schemeClr val="dk1"/>
                </a:solidFill>
                <a:latin typeface="Calibri"/>
                <a:ea typeface="Calibri"/>
                <a:cs typeface="Calibri"/>
                <a:sym typeface="Calibri"/>
              </a:rPr>
              <a:t> </a:t>
            </a:r>
            <a:r>
              <a:rPr lang="en-US" sz="2400" b="1" i="1" dirty="0">
                <a:solidFill>
                  <a:schemeClr val="dk1"/>
                </a:solidFill>
                <a:latin typeface="Calibri"/>
                <a:ea typeface="Calibri"/>
                <a:cs typeface="Calibri"/>
                <a:sym typeface="Calibri"/>
              </a:rPr>
              <a:t>azione  </a:t>
            </a:r>
            <a:r>
              <a:rPr lang="en-US" sz="2400" b="1" i="1" dirty="0" err="1">
                <a:solidFill>
                  <a:schemeClr val="dk1"/>
                </a:solidFill>
                <a:latin typeface="Calibri"/>
                <a:ea typeface="Calibri"/>
                <a:cs typeface="Calibri"/>
                <a:sym typeface="Calibri"/>
              </a:rPr>
              <a:t>distruttiva</a:t>
            </a:r>
            <a:r>
              <a:rPr lang="en-US" sz="2400" b="1" i="1" dirty="0">
                <a:solidFill>
                  <a:schemeClr val="dk1"/>
                </a:solidFill>
                <a:latin typeface="Calibri"/>
                <a:ea typeface="Calibri"/>
                <a:cs typeface="Calibri"/>
                <a:sym typeface="Calibri"/>
              </a:rPr>
              <a:t> sui tessuti vivi  </a:t>
            </a:r>
            <a:r>
              <a:rPr lang="en-US" sz="2400" dirty="0">
                <a:solidFill>
                  <a:schemeClr val="dk1"/>
                </a:solidFill>
                <a:latin typeface="Calibri"/>
                <a:ea typeface="Calibri"/>
                <a:cs typeface="Calibri"/>
                <a:sym typeface="Calibri"/>
              </a:rPr>
              <a:t>sia </a:t>
            </a:r>
            <a:r>
              <a:rPr lang="en-US" sz="2400" dirty="0" err="1">
                <a:solidFill>
                  <a:schemeClr val="dk1"/>
                </a:solidFill>
                <a:latin typeface="Calibri"/>
                <a:ea typeface="Calibri"/>
                <a:cs typeface="Calibri"/>
                <a:sym typeface="Calibri"/>
              </a:rPr>
              <a:t>esternamente</a:t>
            </a:r>
            <a:r>
              <a:rPr lang="en-US" sz="2400" dirty="0">
                <a:solidFill>
                  <a:schemeClr val="dk1"/>
                </a:solidFill>
                <a:latin typeface="Calibri"/>
                <a:ea typeface="Calibri"/>
                <a:cs typeface="Calibri"/>
                <a:sym typeface="Calibri"/>
              </a:rPr>
              <a:t> che  </a:t>
            </a:r>
            <a:r>
              <a:rPr lang="en-US" sz="2400" dirty="0" err="1">
                <a:solidFill>
                  <a:schemeClr val="dk1"/>
                </a:solidFill>
                <a:latin typeface="Calibri"/>
                <a:ea typeface="Calibri"/>
                <a:cs typeface="Calibri"/>
                <a:sym typeface="Calibri"/>
              </a:rPr>
              <a:t>internamente</a:t>
            </a:r>
            <a:r>
              <a:rPr lang="en-US" sz="2400" dirty="0">
                <a:solidFill>
                  <a:schemeClr val="dk1"/>
                </a:solidFill>
                <a:latin typeface="Calibri"/>
                <a:ea typeface="Calibri"/>
                <a:cs typeface="Calibri"/>
                <a:sym typeface="Calibri"/>
              </a:rPr>
              <a:t>, e cioè  “</a:t>
            </a:r>
            <a:r>
              <a:rPr lang="en-US" sz="2400" dirty="0" err="1">
                <a:solidFill>
                  <a:schemeClr val="dk1"/>
                </a:solidFill>
                <a:latin typeface="Calibri"/>
                <a:ea typeface="Calibri"/>
                <a:cs typeface="Calibri"/>
                <a:sym typeface="Calibri"/>
              </a:rPr>
              <a:t>bruciano</a:t>
            </a:r>
            <a:r>
              <a:rPr lang="en-US" sz="2400" dirty="0">
                <a:solidFill>
                  <a:schemeClr val="dk1"/>
                </a:solidFill>
                <a:latin typeface="Calibri"/>
                <a:ea typeface="Calibri"/>
                <a:cs typeface="Calibri"/>
                <a:sym typeface="Calibri"/>
              </a:rPr>
              <a:t>” la </a:t>
            </a:r>
            <a:r>
              <a:rPr lang="en-US" sz="2400" dirty="0" err="1">
                <a:solidFill>
                  <a:schemeClr val="dk1"/>
                </a:solidFill>
                <a:latin typeface="Calibri"/>
                <a:ea typeface="Calibri"/>
                <a:cs typeface="Calibri"/>
                <a:sym typeface="Calibri"/>
              </a:rPr>
              <a:t>pelle</a:t>
            </a:r>
            <a:r>
              <a:rPr lang="en-US" sz="2400" dirty="0">
                <a:solidFill>
                  <a:schemeClr val="dk1"/>
                </a:solidFill>
                <a:latin typeface="Calibri"/>
                <a:ea typeface="Calibri"/>
                <a:cs typeface="Calibri"/>
                <a:sym typeface="Calibri"/>
              </a:rPr>
              <a:t> o, ad  esempio, il </a:t>
            </a:r>
            <a:r>
              <a:rPr lang="en-US" sz="2400" dirty="0" err="1">
                <a:solidFill>
                  <a:schemeClr val="dk1"/>
                </a:solidFill>
                <a:latin typeface="Calibri"/>
                <a:ea typeface="Calibri"/>
                <a:cs typeface="Calibri"/>
                <a:sym typeface="Calibri"/>
              </a:rPr>
              <a:t>rivestimento</a:t>
            </a:r>
            <a:r>
              <a:rPr lang="en-US" sz="2400" dirty="0">
                <a:solidFill>
                  <a:schemeClr val="dk1"/>
                </a:solidFill>
                <a:latin typeface="Calibri"/>
                <a:ea typeface="Calibri"/>
                <a:cs typeface="Calibri"/>
                <a:sym typeface="Calibri"/>
              </a:rPr>
              <a:t>  dello stomaco. Il </a:t>
            </a:r>
            <a:r>
              <a:rPr lang="en-US" sz="2400" dirty="0" err="1">
                <a:solidFill>
                  <a:schemeClr val="dk1"/>
                </a:solidFill>
                <a:latin typeface="Calibri"/>
                <a:ea typeface="Calibri"/>
                <a:cs typeface="Calibri"/>
                <a:sym typeface="Calibri"/>
              </a:rPr>
              <a:t>risultato</a:t>
            </a:r>
            <a:r>
              <a:rPr lang="en-US" sz="2400" dirty="0">
                <a:solidFill>
                  <a:schemeClr val="dk1"/>
                </a:solidFill>
                <a:latin typeface="Calibri"/>
                <a:ea typeface="Calibri"/>
                <a:cs typeface="Calibri"/>
                <a:sym typeface="Calibri"/>
              </a:rPr>
              <a:t>  è </a:t>
            </a:r>
            <a:r>
              <a:rPr lang="en-US" sz="2400" dirty="0" err="1">
                <a:solidFill>
                  <a:schemeClr val="dk1"/>
                </a:solidFill>
                <a:latin typeface="Calibri"/>
                <a:ea typeface="Calibri"/>
                <a:cs typeface="Calibri"/>
                <a:sym typeface="Calibri"/>
              </a:rPr>
              <a:t>un'ustione</a:t>
            </a:r>
            <a:r>
              <a:rPr lang="en-US" sz="2400" dirty="0">
                <a:solidFill>
                  <a:schemeClr val="dk1"/>
                </a:solidFill>
                <a:latin typeface="Calibri"/>
                <a:ea typeface="Calibri"/>
                <a:cs typeface="Calibri"/>
                <a:sym typeface="Calibri"/>
              </a:rPr>
              <a:t> chimica.</a:t>
            </a:r>
          </a:p>
          <a:p>
            <a:pPr marL="12700" marR="5080" lvl="0" indent="0" algn="l" rtl="0">
              <a:lnSpc>
                <a:spcPct val="150000"/>
              </a:lnSpc>
              <a:spcBef>
                <a:spcPts val="0"/>
              </a:spcBef>
              <a:spcAft>
                <a:spcPts val="0"/>
              </a:spcAft>
              <a:buNone/>
            </a:pPr>
            <a:r>
              <a:rPr lang="en-US" sz="2400" dirty="0">
                <a:solidFill>
                  <a:schemeClr val="dk1"/>
                </a:solidFill>
                <a:latin typeface="Calibri"/>
                <a:ea typeface="Calibri"/>
                <a:cs typeface="Calibri"/>
                <a:sym typeface="Calibri"/>
              </a:rPr>
              <a:t>Sono corrosive tutti gli acidi e gli alcali (</a:t>
            </a:r>
            <a:r>
              <a:rPr lang="en-US" sz="2400" dirty="0" err="1">
                <a:solidFill>
                  <a:schemeClr val="dk1"/>
                </a:solidFill>
                <a:latin typeface="Calibri"/>
                <a:ea typeface="Calibri"/>
                <a:cs typeface="Calibri"/>
                <a:sym typeface="Calibri"/>
              </a:rPr>
              <a:t>conservare</a:t>
            </a:r>
            <a:r>
              <a:rPr lang="en-US" sz="2400" dirty="0">
                <a:solidFill>
                  <a:schemeClr val="dk1"/>
                </a:solidFill>
                <a:latin typeface="Calibri"/>
                <a:ea typeface="Calibri"/>
                <a:cs typeface="Calibri"/>
                <a:sym typeface="Calibri"/>
              </a:rPr>
              <a:t> solo nella </a:t>
            </a:r>
            <a:r>
              <a:rPr lang="en-US" sz="2400" dirty="0" err="1">
                <a:solidFill>
                  <a:schemeClr val="dk1"/>
                </a:solidFill>
                <a:latin typeface="Calibri"/>
                <a:ea typeface="Calibri"/>
                <a:cs typeface="Calibri"/>
                <a:sym typeface="Calibri"/>
              </a:rPr>
              <a:t>plastica</a:t>
            </a:r>
            <a:r>
              <a:rPr lang="en-US" sz="2400" dirty="0">
                <a:solidFill>
                  <a:schemeClr val="dk1"/>
                </a:solidFill>
                <a:latin typeface="Calibri"/>
                <a:ea typeface="Calibri"/>
                <a:cs typeface="Calibri"/>
                <a:sym typeface="Calibri"/>
              </a:rPr>
              <a:t>)</a:t>
            </a:r>
            <a:endParaRPr sz="2400" dirty="0">
              <a:solidFill>
                <a:schemeClr val="dk1"/>
              </a:solidFill>
              <a:latin typeface="Calibri"/>
              <a:ea typeface="Calibri"/>
              <a:cs typeface="Calibri"/>
              <a:sym typeface="Calibri"/>
            </a:endParaRPr>
          </a:p>
        </p:txBody>
      </p:sp>
      <p:pic>
        <p:nvPicPr>
          <p:cNvPr id="1006" name="Google Shape;1006;p115"/>
          <p:cNvPicPr preferRelativeResize="0"/>
          <p:nvPr/>
        </p:nvPicPr>
        <p:blipFill rotWithShape="1">
          <a:blip r:embed="rId3">
            <a:alphaModFix/>
          </a:blip>
          <a:srcRect/>
          <a:stretch/>
        </p:blipFill>
        <p:spPr>
          <a:xfrm>
            <a:off x="6001417" y="82364"/>
            <a:ext cx="2788401" cy="2786908"/>
          </a:xfrm>
          <a:prstGeom prst="rect">
            <a:avLst/>
          </a:prstGeom>
          <a:noFill/>
          <a:ln>
            <a:noFill/>
          </a:ln>
        </p:spPr>
      </p:pic>
      <p:sp>
        <p:nvSpPr>
          <p:cNvPr id="2" name="CasellaDiTesto 1">
            <a:extLst>
              <a:ext uri="{FF2B5EF4-FFF2-40B4-BE49-F238E27FC236}">
                <a16:creationId xmlns:a16="http://schemas.microsoft.com/office/drawing/2014/main" id="{81D75958-114E-F332-6552-3EEE9940986A}"/>
              </a:ext>
            </a:extLst>
          </p:cNvPr>
          <p:cNvSpPr txBox="1"/>
          <p:nvPr/>
        </p:nvSpPr>
        <p:spPr>
          <a:xfrm>
            <a:off x="0" y="0"/>
            <a:ext cx="9144000" cy="523220"/>
          </a:xfrm>
          <a:prstGeom prst="rect">
            <a:avLst/>
          </a:prstGeom>
          <a:noFill/>
        </p:spPr>
        <p:txBody>
          <a:bodyPr wrap="square" rtlCol="0">
            <a:spAutoFit/>
          </a:bodyPr>
          <a:lstStyle/>
          <a:p>
            <a:pPr algn="ctr"/>
            <a:r>
              <a:rPr lang="it-IT" sz="2800" b="1" dirty="0">
                <a:solidFill>
                  <a:srgbClr val="0070C0"/>
                </a:solidFill>
                <a:latin typeface="Times New Roman" panose="02020603050405020304" pitchFamily="18" charset="0"/>
                <a:cs typeface="Times New Roman" panose="02020603050405020304" pitchFamily="18" charset="0"/>
              </a:rPr>
              <a:t>Sostanze corrosive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B82E85-0E9B-0D23-3D65-06522ACB75FE}"/>
            </a:ext>
          </a:extLst>
        </p:cNvPr>
        <p:cNvGrpSpPr/>
        <p:nvPr/>
      </p:nvGrpSpPr>
      <p:grpSpPr>
        <a:xfrm>
          <a:off x="0" y="0"/>
          <a:ext cx="0" cy="0"/>
          <a:chOff x="0" y="0"/>
          <a:chExt cx="0" cy="0"/>
        </a:xfrm>
      </p:grpSpPr>
      <p:pic>
        <p:nvPicPr>
          <p:cNvPr id="6" name="Immagine 5">
            <a:extLst>
              <a:ext uri="{FF2B5EF4-FFF2-40B4-BE49-F238E27FC236}">
                <a16:creationId xmlns:a16="http://schemas.microsoft.com/office/drawing/2014/main" id="{6595D522-DF83-61EB-3847-FD5C4EBD5133}"/>
              </a:ext>
            </a:extLst>
          </p:cNvPr>
          <p:cNvPicPr>
            <a:picLocks noChangeAspect="1"/>
          </p:cNvPicPr>
          <p:nvPr/>
        </p:nvPicPr>
        <p:blipFill>
          <a:blip r:embed="rId2"/>
          <a:stretch>
            <a:fillRect/>
          </a:stretch>
        </p:blipFill>
        <p:spPr>
          <a:xfrm>
            <a:off x="5969000" y="3822993"/>
            <a:ext cx="2676899" cy="3010320"/>
          </a:xfrm>
          <a:prstGeom prst="rect">
            <a:avLst/>
          </a:prstGeom>
        </p:spPr>
      </p:pic>
      <p:pic>
        <p:nvPicPr>
          <p:cNvPr id="4" name="Immagine 3">
            <a:extLst>
              <a:ext uri="{FF2B5EF4-FFF2-40B4-BE49-F238E27FC236}">
                <a16:creationId xmlns:a16="http://schemas.microsoft.com/office/drawing/2014/main" id="{093DB06B-C2A2-1C05-EFD5-A4ACB8DD16D2}"/>
              </a:ext>
            </a:extLst>
          </p:cNvPr>
          <p:cNvPicPr>
            <a:picLocks noChangeAspect="1"/>
          </p:cNvPicPr>
          <p:nvPr/>
        </p:nvPicPr>
        <p:blipFill>
          <a:blip r:embed="rId3"/>
          <a:stretch>
            <a:fillRect/>
          </a:stretch>
        </p:blipFill>
        <p:spPr>
          <a:xfrm>
            <a:off x="2029108" y="3847680"/>
            <a:ext cx="3768019" cy="3010320"/>
          </a:xfrm>
          <a:prstGeom prst="rect">
            <a:avLst/>
          </a:prstGeom>
        </p:spPr>
      </p:pic>
      <p:pic>
        <p:nvPicPr>
          <p:cNvPr id="7" name="Immagine 6">
            <a:extLst>
              <a:ext uri="{FF2B5EF4-FFF2-40B4-BE49-F238E27FC236}">
                <a16:creationId xmlns:a16="http://schemas.microsoft.com/office/drawing/2014/main" id="{26C15615-C334-5BFC-5DC3-48CBB0CC6903}"/>
              </a:ext>
            </a:extLst>
          </p:cNvPr>
          <p:cNvPicPr>
            <a:picLocks noChangeAspect="1"/>
          </p:cNvPicPr>
          <p:nvPr/>
        </p:nvPicPr>
        <p:blipFill>
          <a:blip r:embed="rId4"/>
          <a:stretch>
            <a:fillRect/>
          </a:stretch>
        </p:blipFill>
        <p:spPr>
          <a:xfrm>
            <a:off x="0" y="3318097"/>
            <a:ext cx="2029108" cy="3515216"/>
          </a:xfrm>
          <a:prstGeom prst="rect">
            <a:avLst/>
          </a:prstGeom>
        </p:spPr>
      </p:pic>
      <p:sp>
        <p:nvSpPr>
          <p:cNvPr id="2" name="CasellaDiTesto 1">
            <a:extLst>
              <a:ext uri="{FF2B5EF4-FFF2-40B4-BE49-F238E27FC236}">
                <a16:creationId xmlns:a16="http://schemas.microsoft.com/office/drawing/2014/main" id="{C70D0474-8FC8-EF0C-DFEB-CC5E6894EC1D}"/>
              </a:ext>
            </a:extLst>
          </p:cNvPr>
          <p:cNvSpPr txBox="1"/>
          <p:nvPr/>
        </p:nvSpPr>
        <p:spPr>
          <a:xfrm>
            <a:off x="0" y="0"/>
            <a:ext cx="9144000" cy="369332"/>
          </a:xfrm>
          <a:prstGeom prst="rect">
            <a:avLst/>
          </a:prstGeom>
          <a:noFill/>
        </p:spPr>
        <p:txBody>
          <a:bodyPr wrap="square" rtlCol="0">
            <a:spAutoFit/>
          </a:bodyPr>
          <a:lstStyle/>
          <a:p>
            <a:pPr algn="ctr"/>
            <a:r>
              <a:rPr lang="it-IT" sz="1800" b="1">
                <a:solidFill>
                  <a:srgbClr val="FF0000"/>
                </a:solidFill>
              </a:rPr>
              <a:t>Alcune apparecchiature di sicurezza</a:t>
            </a:r>
            <a:endParaRPr lang="it-IT" sz="1800" b="1" dirty="0">
              <a:solidFill>
                <a:srgbClr val="FF0000"/>
              </a:solidFill>
            </a:endParaRPr>
          </a:p>
        </p:txBody>
      </p:sp>
      <p:pic>
        <p:nvPicPr>
          <p:cNvPr id="5" name="Immagine 4">
            <a:extLst>
              <a:ext uri="{FF2B5EF4-FFF2-40B4-BE49-F238E27FC236}">
                <a16:creationId xmlns:a16="http://schemas.microsoft.com/office/drawing/2014/main" id="{2F713485-971C-1F0C-2E6E-DBD925F6567C}"/>
              </a:ext>
            </a:extLst>
          </p:cNvPr>
          <p:cNvPicPr>
            <a:picLocks noChangeAspect="1"/>
          </p:cNvPicPr>
          <p:nvPr/>
        </p:nvPicPr>
        <p:blipFill>
          <a:blip r:embed="rId5"/>
          <a:stretch>
            <a:fillRect/>
          </a:stretch>
        </p:blipFill>
        <p:spPr>
          <a:xfrm>
            <a:off x="3146267" y="634564"/>
            <a:ext cx="2267266" cy="3124636"/>
          </a:xfrm>
          <a:prstGeom prst="rect">
            <a:avLst/>
          </a:prstGeom>
        </p:spPr>
      </p:pic>
    </p:spTree>
    <p:extLst>
      <p:ext uri="{BB962C8B-B14F-4D97-AF65-F5344CB8AC3E}">
        <p14:creationId xmlns:p14="http://schemas.microsoft.com/office/powerpoint/2010/main" val="3362158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Shape 1022"/>
        <p:cNvGrpSpPr/>
        <p:nvPr/>
      </p:nvGrpSpPr>
      <p:grpSpPr>
        <a:xfrm>
          <a:off x="0" y="0"/>
          <a:ext cx="0" cy="0"/>
          <a:chOff x="0" y="0"/>
          <a:chExt cx="0" cy="0"/>
        </a:xfrm>
      </p:grpSpPr>
      <p:sp>
        <p:nvSpPr>
          <p:cNvPr id="1027" name="Google Shape;1027;p149"/>
          <p:cNvSpPr txBox="1"/>
          <p:nvPr/>
        </p:nvSpPr>
        <p:spPr>
          <a:xfrm>
            <a:off x="1606422" y="137540"/>
            <a:ext cx="6085200" cy="766500"/>
          </a:xfrm>
          <a:prstGeom prst="rect">
            <a:avLst/>
          </a:prstGeom>
          <a:noFill/>
          <a:ln>
            <a:noFill/>
          </a:ln>
        </p:spPr>
        <p:txBody>
          <a:bodyPr spcFirstLastPara="1" wrap="square" lIns="0" tIns="88250" rIns="0" bIns="0" anchor="t" anchorCtr="0">
            <a:spAutoFit/>
          </a:bodyPr>
          <a:lstStyle/>
          <a:p>
            <a:pPr marL="1736089" marR="5080" lvl="0" indent="-1724025" algn="l" rtl="0">
              <a:lnSpc>
                <a:spcPct val="108181"/>
              </a:lnSpc>
              <a:spcBef>
                <a:spcPts val="0"/>
              </a:spcBef>
              <a:spcAft>
                <a:spcPts val="0"/>
              </a:spcAft>
              <a:buNone/>
            </a:pPr>
            <a:endParaRPr sz="4400">
              <a:solidFill>
                <a:schemeClr val="dk1"/>
              </a:solidFill>
              <a:latin typeface="Calibri"/>
              <a:ea typeface="Calibri"/>
              <a:cs typeface="Calibri"/>
              <a:sym typeface="Calibri"/>
            </a:endParaRPr>
          </a:p>
        </p:txBody>
      </p:sp>
      <p:pic>
        <p:nvPicPr>
          <p:cNvPr id="1028" name="Google Shape;1028;p149"/>
          <p:cNvPicPr preferRelativeResize="0"/>
          <p:nvPr/>
        </p:nvPicPr>
        <p:blipFill rotWithShape="1">
          <a:blip r:embed="rId3">
            <a:alphaModFix/>
          </a:blip>
          <a:srcRect/>
          <a:stretch/>
        </p:blipFill>
        <p:spPr>
          <a:xfrm>
            <a:off x="18414" y="657953"/>
            <a:ext cx="3176016" cy="3174492"/>
          </a:xfrm>
          <a:prstGeom prst="rect">
            <a:avLst/>
          </a:prstGeom>
          <a:noFill/>
          <a:ln>
            <a:noFill/>
          </a:ln>
        </p:spPr>
      </p:pic>
      <p:pic>
        <p:nvPicPr>
          <p:cNvPr id="1029" name="Google Shape;1029;p149"/>
          <p:cNvPicPr preferRelativeResize="0"/>
          <p:nvPr/>
        </p:nvPicPr>
        <p:blipFill rotWithShape="1">
          <a:blip r:embed="rId4">
            <a:alphaModFix/>
          </a:blip>
          <a:srcRect/>
          <a:stretch/>
        </p:blipFill>
        <p:spPr>
          <a:xfrm>
            <a:off x="3194430" y="523220"/>
            <a:ext cx="2942148" cy="2942148"/>
          </a:xfrm>
          <a:prstGeom prst="rect">
            <a:avLst/>
          </a:prstGeom>
          <a:noFill/>
          <a:ln>
            <a:noFill/>
          </a:ln>
        </p:spPr>
      </p:pic>
      <p:sp>
        <p:nvSpPr>
          <p:cNvPr id="1030" name="Google Shape;1030;p149"/>
          <p:cNvSpPr txBox="1"/>
          <p:nvPr/>
        </p:nvSpPr>
        <p:spPr>
          <a:xfrm>
            <a:off x="6136578" y="1597670"/>
            <a:ext cx="1360170" cy="51371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3200" b="1" dirty="0">
                <a:solidFill>
                  <a:schemeClr val="dk1"/>
                </a:solidFill>
                <a:latin typeface="Arial"/>
                <a:ea typeface="Arial"/>
                <a:cs typeface="Arial"/>
                <a:sym typeface="Arial"/>
              </a:rPr>
              <a:t>GHS09</a:t>
            </a:r>
            <a:endParaRPr sz="3200" dirty="0">
              <a:solidFill>
                <a:schemeClr val="dk1"/>
              </a:solidFill>
              <a:latin typeface="Arial"/>
              <a:ea typeface="Arial"/>
              <a:cs typeface="Arial"/>
              <a:sym typeface="Arial"/>
            </a:endParaRPr>
          </a:p>
        </p:txBody>
      </p:sp>
      <p:sp>
        <p:nvSpPr>
          <p:cNvPr id="2" name="CasellaDiTesto 1">
            <a:extLst>
              <a:ext uri="{FF2B5EF4-FFF2-40B4-BE49-F238E27FC236}">
                <a16:creationId xmlns:a16="http://schemas.microsoft.com/office/drawing/2014/main" id="{C52DFFFC-3EF8-91FC-36ED-1529A0C97D32}"/>
              </a:ext>
            </a:extLst>
          </p:cNvPr>
          <p:cNvSpPr txBox="1"/>
          <p:nvPr/>
        </p:nvSpPr>
        <p:spPr>
          <a:xfrm>
            <a:off x="-32966" y="0"/>
            <a:ext cx="9176965" cy="523220"/>
          </a:xfrm>
          <a:prstGeom prst="rect">
            <a:avLst/>
          </a:prstGeom>
          <a:noFill/>
        </p:spPr>
        <p:txBody>
          <a:bodyPr wrap="square" rtlCol="0">
            <a:spAutoFit/>
          </a:bodyPr>
          <a:lstStyle/>
          <a:p>
            <a:r>
              <a:rPr lang="it-IT" sz="2800" b="1" dirty="0">
                <a:solidFill>
                  <a:srgbClr val="0070C0"/>
                </a:solidFill>
              </a:rPr>
              <a:t>Sostanze pericolose per l’ambiente</a:t>
            </a:r>
          </a:p>
        </p:txBody>
      </p:sp>
      <p:sp>
        <p:nvSpPr>
          <p:cNvPr id="1039" name="Google Shape;1039;p150"/>
          <p:cNvSpPr txBox="1"/>
          <p:nvPr/>
        </p:nvSpPr>
        <p:spPr>
          <a:xfrm>
            <a:off x="18414" y="3827687"/>
            <a:ext cx="9176965" cy="2071711"/>
          </a:xfrm>
          <a:prstGeom prst="rect">
            <a:avLst/>
          </a:prstGeom>
          <a:noFill/>
          <a:ln>
            <a:noFill/>
          </a:ln>
        </p:spPr>
        <p:txBody>
          <a:bodyPr spcFirstLastPara="1" wrap="square" lIns="0" tIns="54600" rIns="0" bIns="0" anchor="t" anchorCtr="0">
            <a:spAutoFit/>
          </a:bodyPr>
          <a:lstStyle/>
          <a:p>
            <a:pPr marL="12700" marR="5080" lvl="0" indent="0" algn="l" rtl="0">
              <a:lnSpc>
                <a:spcPct val="90000"/>
              </a:lnSpc>
              <a:spcBef>
                <a:spcPts val="0"/>
              </a:spcBef>
              <a:spcAft>
                <a:spcPts val="0"/>
              </a:spcAft>
              <a:buNone/>
            </a:pPr>
            <a:r>
              <a:rPr lang="en-US" sz="2800" dirty="0">
                <a:solidFill>
                  <a:schemeClr val="dk1"/>
                </a:solidFill>
                <a:latin typeface="Calibri"/>
                <a:ea typeface="Calibri"/>
                <a:cs typeface="Calibri"/>
                <a:sym typeface="Calibri"/>
              </a:rPr>
              <a:t>Il contatto dell'ambiente con queste sostanze o  </a:t>
            </a:r>
            <a:r>
              <a:rPr lang="en-US" sz="2800" dirty="0" err="1">
                <a:solidFill>
                  <a:schemeClr val="dk1"/>
                </a:solidFill>
                <a:latin typeface="Calibri"/>
                <a:ea typeface="Calibri"/>
                <a:cs typeface="Calibri"/>
                <a:sym typeface="Calibri"/>
              </a:rPr>
              <a:t>preparazioni</a:t>
            </a:r>
            <a:r>
              <a:rPr lang="en-US" sz="2800" dirty="0">
                <a:solidFill>
                  <a:schemeClr val="dk1"/>
                </a:solidFill>
                <a:latin typeface="Calibri"/>
                <a:ea typeface="Calibri"/>
                <a:cs typeface="Calibri"/>
                <a:sym typeface="Calibri"/>
              </a:rPr>
              <a:t> può </a:t>
            </a:r>
            <a:r>
              <a:rPr lang="en-US" sz="2800" dirty="0" err="1">
                <a:solidFill>
                  <a:schemeClr val="dk1"/>
                </a:solidFill>
                <a:latin typeface="Calibri"/>
                <a:ea typeface="Calibri"/>
                <a:cs typeface="Calibri"/>
                <a:sym typeface="Calibri"/>
              </a:rPr>
              <a:t>provocare</a:t>
            </a:r>
            <a:r>
              <a:rPr lang="en-US" sz="2800" dirty="0">
                <a:solidFill>
                  <a:schemeClr val="dk1"/>
                </a:solidFill>
                <a:latin typeface="Calibri"/>
                <a:ea typeface="Calibri"/>
                <a:cs typeface="Calibri"/>
                <a:sym typeface="Calibri"/>
              </a:rPr>
              <a:t> danni </a:t>
            </a:r>
            <a:r>
              <a:rPr lang="en-US" sz="2800" dirty="0" err="1">
                <a:solidFill>
                  <a:schemeClr val="dk1"/>
                </a:solidFill>
                <a:latin typeface="Calibri"/>
                <a:ea typeface="Calibri"/>
                <a:cs typeface="Calibri"/>
                <a:sym typeface="Calibri"/>
              </a:rPr>
              <a:t>all'ecosistema</a:t>
            </a:r>
            <a:r>
              <a:rPr lang="en-US" sz="2800" dirty="0">
                <a:solidFill>
                  <a:schemeClr val="dk1"/>
                </a:solidFill>
                <a:latin typeface="Calibri"/>
                <a:ea typeface="Calibri"/>
                <a:cs typeface="Calibri"/>
                <a:sym typeface="Calibri"/>
              </a:rPr>
              <a:t> (flora,  fauna, acqua, ecc..) a </a:t>
            </a:r>
            <a:r>
              <a:rPr lang="en-US" sz="2800" dirty="0" err="1">
                <a:solidFill>
                  <a:schemeClr val="dk1"/>
                </a:solidFill>
                <a:latin typeface="Calibri"/>
                <a:ea typeface="Calibri"/>
                <a:cs typeface="Calibri"/>
                <a:sym typeface="Calibri"/>
              </a:rPr>
              <a:t>corto</a:t>
            </a:r>
            <a:r>
              <a:rPr lang="en-US" sz="2800" dirty="0">
                <a:solidFill>
                  <a:schemeClr val="dk1"/>
                </a:solidFill>
                <a:latin typeface="Calibri"/>
                <a:ea typeface="Calibri"/>
                <a:cs typeface="Calibri"/>
                <a:sym typeface="Calibri"/>
              </a:rPr>
              <a:t> o a </a:t>
            </a:r>
            <a:r>
              <a:rPr lang="en-US" sz="2800" dirty="0" err="1">
                <a:solidFill>
                  <a:schemeClr val="dk1"/>
                </a:solidFill>
                <a:latin typeface="Calibri"/>
                <a:ea typeface="Calibri"/>
                <a:cs typeface="Calibri"/>
                <a:sym typeface="Calibri"/>
              </a:rPr>
              <a:t>lungo</a:t>
            </a:r>
            <a:r>
              <a:rPr lang="en-US" sz="2800" dirty="0">
                <a:solidFill>
                  <a:schemeClr val="dk1"/>
                </a:solidFill>
                <a:latin typeface="Calibri"/>
                <a:ea typeface="Calibri"/>
                <a:cs typeface="Calibri"/>
                <a:sym typeface="Calibri"/>
              </a:rPr>
              <a:t> </a:t>
            </a:r>
            <a:r>
              <a:rPr lang="en-US" sz="2800" dirty="0" err="1">
                <a:solidFill>
                  <a:schemeClr val="dk1"/>
                </a:solidFill>
                <a:latin typeface="Calibri"/>
                <a:ea typeface="Calibri"/>
                <a:cs typeface="Calibri"/>
                <a:sym typeface="Calibri"/>
              </a:rPr>
              <a:t>periodo</a:t>
            </a:r>
            <a:r>
              <a:rPr lang="en-US" sz="2800" dirty="0">
                <a:solidFill>
                  <a:schemeClr val="dk1"/>
                </a:solidFill>
                <a:latin typeface="Calibri"/>
                <a:ea typeface="Calibri"/>
                <a:cs typeface="Calibri"/>
                <a:sym typeface="Calibri"/>
              </a:rPr>
              <a:t>	oppure  possono essere	in grado di </a:t>
            </a:r>
            <a:r>
              <a:rPr lang="en-US" sz="2800" dirty="0" err="1">
                <a:solidFill>
                  <a:schemeClr val="dk1"/>
                </a:solidFill>
                <a:latin typeface="Calibri"/>
                <a:ea typeface="Calibri"/>
                <a:cs typeface="Calibri"/>
                <a:sym typeface="Calibri"/>
              </a:rPr>
              <a:t>danneggiare</a:t>
            </a:r>
            <a:r>
              <a:rPr lang="en-US" sz="2800" dirty="0">
                <a:solidFill>
                  <a:schemeClr val="dk1"/>
                </a:solidFill>
                <a:latin typeface="Calibri"/>
                <a:ea typeface="Calibri"/>
                <a:cs typeface="Calibri"/>
                <a:sym typeface="Calibri"/>
              </a:rPr>
              <a:t> lo strato di  </a:t>
            </a:r>
            <a:r>
              <a:rPr lang="en-US" sz="2800" dirty="0" err="1">
                <a:solidFill>
                  <a:schemeClr val="dk1"/>
                </a:solidFill>
                <a:latin typeface="Calibri"/>
                <a:ea typeface="Calibri"/>
                <a:cs typeface="Calibri"/>
                <a:sym typeface="Calibri"/>
              </a:rPr>
              <a:t>ozono</a:t>
            </a:r>
            <a:r>
              <a:rPr lang="en-US" sz="2800" dirty="0">
                <a:solidFill>
                  <a:schemeClr val="dk1"/>
                </a:solidFill>
                <a:latin typeface="Calibri"/>
                <a:ea typeface="Calibri"/>
                <a:cs typeface="Calibri"/>
                <a:sym typeface="Calibri"/>
              </a:rPr>
              <a:t> se </a:t>
            </a:r>
            <a:r>
              <a:rPr lang="en-US" sz="2800" dirty="0" err="1">
                <a:solidFill>
                  <a:schemeClr val="dk1"/>
                </a:solidFill>
                <a:latin typeface="Calibri"/>
                <a:ea typeface="Calibri"/>
                <a:cs typeface="Calibri"/>
                <a:sym typeface="Calibri"/>
              </a:rPr>
              <a:t>immesse</a:t>
            </a:r>
            <a:r>
              <a:rPr lang="en-US" sz="2800" dirty="0">
                <a:solidFill>
                  <a:schemeClr val="dk1"/>
                </a:solidFill>
                <a:latin typeface="Calibri"/>
                <a:ea typeface="Calibri"/>
                <a:cs typeface="Calibri"/>
                <a:sym typeface="Calibri"/>
              </a:rPr>
              <a:t> </a:t>
            </a:r>
            <a:r>
              <a:rPr lang="en-US" sz="2800" dirty="0" err="1">
                <a:solidFill>
                  <a:schemeClr val="dk1"/>
                </a:solidFill>
                <a:latin typeface="Calibri"/>
                <a:ea typeface="Calibri"/>
                <a:cs typeface="Calibri"/>
                <a:sym typeface="Calibri"/>
              </a:rPr>
              <a:t>nell'atmosfera</a:t>
            </a:r>
            <a:r>
              <a:rPr lang="en-US" sz="2800" dirty="0">
                <a:solidFill>
                  <a:schemeClr val="dk1"/>
                </a:solidFill>
                <a:latin typeface="Calibri"/>
                <a:ea typeface="Calibri"/>
                <a:cs typeface="Calibri"/>
                <a:sym typeface="Calibri"/>
              </a:rPr>
              <a:t>.</a:t>
            </a:r>
            <a:endParaRPr sz="2800" dirty="0">
              <a:solidFill>
                <a:schemeClr val="dk1"/>
              </a:solidFill>
              <a:latin typeface="Calibri"/>
              <a:ea typeface="Calibri"/>
              <a:cs typeface="Calibri"/>
              <a:sym typeface="Calibri"/>
            </a:endParaRPr>
          </a:p>
          <a:p>
            <a:pPr marL="12700" marR="0" lvl="0" indent="0" algn="l" rtl="0">
              <a:lnSpc>
                <a:spcPct val="108035"/>
              </a:lnSpc>
              <a:spcBef>
                <a:spcPts val="0"/>
              </a:spcBef>
              <a:spcAft>
                <a:spcPts val="0"/>
              </a:spcAft>
              <a:buNone/>
            </a:pPr>
            <a:r>
              <a:rPr lang="en-US" sz="2800" dirty="0">
                <a:solidFill>
                  <a:schemeClr val="dk1"/>
                </a:solidFill>
                <a:latin typeface="Calibri"/>
                <a:ea typeface="Calibri"/>
                <a:cs typeface="Calibri"/>
                <a:sym typeface="Calibri"/>
              </a:rPr>
              <a:t>Esempi: </a:t>
            </a:r>
            <a:r>
              <a:rPr lang="en-US" sz="2800" dirty="0" err="1">
                <a:solidFill>
                  <a:schemeClr val="dk1"/>
                </a:solidFill>
                <a:latin typeface="Calibri"/>
                <a:ea typeface="Calibri"/>
                <a:cs typeface="Calibri"/>
                <a:sym typeface="Calibri"/>
              </a:rPr>
              <a:t>fosforo</a:t>
            </a:r>
            <a:r>
              <a:rPr lang="en-US" sz="2800" dirty="0">
                <a:solidFill>
                  <a:schemeClr val="dk1"/>
                </a:solidFill>
                <a:latin typeface="Calibri"/>
                <a:ea typeface="Calibri"/>
                <a:cs typeface="Calibri"/>
                <a:sym typeface="Calibri"/>
              </a:rPr>
              <a:t>, </a:t>
            </a:r>
            <a:r>
              <a:rPr lang="en-US" sz="2800" dirty="0" err="1">
                <a:solidFill>
                  <a:schemeClr val="dk1"/>
                </a:solidFill>
                <a:latin typeface="Calibri"/>
                <a:ea typeface="Calibri"/>
                <a:cs typeface="Calibri"/>
                <a:sym typeface="Calibri"/>
              </a:rPr>
              <a:t>cianuro</a:t>
            </a:r>
            <a:r>
              <a:rPr lang="en-US" sz="2800" dirty="0">
                <a:solidFill>
                  <a:schemeClr val="dk1"/>
                </a:solidFill>
                <a:latin typeface="Calibri"/>
                <a:ea typeface="Calibri"/>
                <a:cs typeface="Calibri"/>
                <a:sym typeface="Calibri"/>
              </a:rPr>
              <a:t> di potassio, </a:t>
            </a:r>
            <a:r>
              <a:rPr lang="en-US" sz="2800" dirty="0" err="1">
                <a:solidFill>
                  <a:schemeClr val="dk1"/>
                </a:solidFill>
                <a:latin typeface="Calibri"/>
                <a:ea typeface="Calibri"/>
                <a:cs typeface="Calibri"/>
                <a:sym typeface="Calibri"/>
              </a:rPr>
              <a:t>nicotina</a:t>
            </a:r>
            <a:r>
              <a:rPr lang="en-US" sz="2800" dirty="0">
                <a:solidFill>
                  <a:schemeClr val="dk1"/>
                </a:solidFill>
                <a:latin typeface="Calibri"/>
                <a:ea typeface="Calibri"/>
                <a:cs typeface="Calibri"/>
                <a:sym typeface="Calibri"/>
              </a:rPr>
              <a:t>.</a:t>
            </a:r>
            <a:endParaRPr sz="2800" dirty="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4"/>
        <p:cNvGrpSpPr/>
        <p:nvPr/>
      </p:nvGrpSpPr>
      <p:grpSpPr>
        <a:xfrm>
          <a:off x="0" y="0"/>
          <a:ext cx="0" cy="0"/>
          <a:chOff x="0" y="0"/>
          <a:chExt cx="0" cy="0"/>
        </a:xfrm>
      </p:grpSpPr>
      <p:sp>
        <p:nvSpPr>
          <p:cNvPr id="55" name="Google Shape;55;g2a2109e3a3f_0_0"/>
          <p:cNvSpPr txBox="1"/>
          <p:nvPr/>
        </p:nvSpPr>
        <p:spPr>
          <a:xfrm>
            <a:off x="3024275" y="5655550"/>
            <a:ext cx="3357900" cy="800400"/>
          </a:xfrm>
          <a:prstGeom prst="rect">
            <a:avLst/>
          </a:prstGeom>
          <a:gradFill>
            <a:gsLst>
              <a:gs pos="0">
                <a:srgbClr val="FFFFFF"/>
              </a:gs>
              <a:gs pos="100000">
                <a:srgbClr val="B3B3B3"/>
              </a:gs>
            </a:gsLst>
            <a:lin ang="5400012" scaled="0"/>
          </a:gra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000" b="1" u="sng">
                <a:solidFill>
                  <a:srgbClr val="FF000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Jim's story</a:t>
            </a:r>
            <a:endParaRPr sz="4000" b="1">
              <a:solidFill>
                <a:srgbClr val="FF0000"/>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59"/>
        <p:cNvGrpSpPr/>
        <p:nvPr/>
      </p:nvGrpSpPr>
      <p:grpSpPr>
        <a:xfrm>
          <a:off x="0" y="0"/>
          <a:ext cx="0" cy="0"/>
          <a:chOff x="0" y="0"/>
          <a:chExt cx="0" cy="0"/>
        </a:xfrm>
      </p:grpSpPr>
      <p:sp>
        <p:nvSpPr>
          <p:cNvPr id="63" name="Google Shape;63;p2"/>
          <p:cNvSpPr txBox="1">
            <a:spLocks noGrp="1"/>
          </p:cNvSpPr>
          <p:nvPr>
            <p:ph type="title"/>
          </p:nvPr>
        </p:nvSpPr>
        <p:spPr>
          <a:xfrm>
            <a:off x="1609750" y="147466"/>
            <a:ext cx="5254231" cy="514350"/>
          </a:xfrm>
          <a:prstGeom prst="rect">
            <a:avLst/>
          </a:prstGeom>
          <a:noFill/>
          <a:ln>
            <a:noFill/>
          </a:ln>
        </p:spPr>
        <p:txBody>
          <a:bodyPr spcFirstLastPara="1" wrap="square" lIns="0" tIns="13325" rIns="0" bIns="0" anchor="t" anchorCtr="0">
            <a:spAutoFit/>
          </a:bodyPr>
          <a:lstStyle/>
          <a:p>
            <a:pPr marL="12700" lvl="0" indent="0" algn="ctr" rtl="0">
              <a:lnSpc>
                <a:spcPct val="100000"/>
              </a:lnSpc>
              <a:spcBef>
                <a:spcPts val="0"/>
              </a:spcBef>
              <a:spcAft>
                <a:spcPts val="0"/>
              </a:spcAft>
              <a:buNone/>
            </a:pPr>
            <a:r>
              <a:rPr lang="en-US" sz="3200" b="1" dirty="0">
                <a:solidFill>
                  <a:srgbClr val="0070C0"/>
                </a:solidFill>
                <a:latin typeface="Calibri"/>
                <a:ea typeface="Calibri"/>
                <a:cs typeface="Calibri"/>
                <a:sym typeface="Calibri"/>
              </a:rPr>
              <a:t>PERICOLO CHIMICO</a:t>
            </a:r>
            <a:endParaRPr sz="3200" dirty="0">
              <a:solidFill>
                <a:srgbClr val="0070C0"/>
              </a:solidFill>
              <a:latin typeface="Calibri"/>
              <a:ea typeface="Calibri"/>
              <a:cs typeface="Calibri"/>
              <a:sym typeface="Calibri"/>
            </a:endParaRPr>
          </a:p>
        </p:txBody>
      </p:sp>
      <p:sp>
        <p:nvSpPr>
          <p:cNvPr id="65" name="Google Shape;65;p2"/>
          <p:cNvSpPr txBox="1"/>
          <p:nvPr/>
        </p:nvSpPr>
        <p:spPr>
          <a:xfrm>
            <a:off x="530250" y="1235329"/>
            <a:ext cx="7703820" cy="3930650"/>
          </a:xfrm>
          <a:prstGeom prst="rect">
            <a:avLst/>
          </a:prstGeom>
          <a:noFill/>
          <a:ln>
            <a:noFill/>
          </a:ln>
        </p:spPr>
        <p:txBody>
          <a:bodyPr spcFirstLastPara="1" wrap="square" lIns="0" tIns="97150" rIns="0" bIns="0" anchor="t" anchorCtr="0">
            <a:spAutoFit/>
          </a:bodyPr>
          <a:lstStyle/>
          <a:p>
            <a:pPr marL="12700" marR="7620" lvl="0" indent="0" algn="just" rtl="0">
              <a:lnSpc>
                <a:spcPct val="80000"/>
              </a:lnSpc>
              <a:spcBef>
                <a:spcPts val="0"/>
              </a:spcBef>
              <a:spcAft>
                <a:spcPts val="0"/>
              </a:spcAft>
              <a:buNone/>
            </a:pPr>
            <a:r>
              <a:rPr lang="en-US" sz="2800" b="0" i="0" u="none" strike="noStrike" cap="none" dirty="0">
                <a:solidFill>
                  <a:schemeClr val="dk1"/>
                </a:solidFill>
                <a:latin typeface="Calibri"/>
                <a:ea typeface="Calibri"/>
                <a:cs typeface="Calibri"/>
                <a:sym typeface="Calibri"/>
              </a:rPr>
              <a:t>La proprietà </a:t>
            </a:r>
            <a:r>
              <a:rPr lang="en-US" sz="2800" b="0" i="0" u="none" strike="noStrike" cap="none" dirty="0" err="1">
                <a:solidFill>
                  <a:schemeClr val="dk1"/>
                </a:solidFill>
                <a:latin typeface="Calibri"/>
                <a:ea typeface="Calibri"/>
                <a:cs typeface="Calibri"/>
                <a:sym typeface="Calibri"/>
              </a:rPr>
              <a:t>intrinseca</a:t>
            </a:r>
            <a:r>
              <a:rPr lang="en-US" sz="2800" b="0" i="0" u="none" strike="noStrike" cap="none" dirty="0">
                <a:solidFill>
                  <a:schemeClr val="dk1"/>
                </a:solidFill>
                <a:latin typeface="Calibri"/>
                <a:ea typeface="Calibri"/>
                <a:cs typeface="Calibri"/>
                <a:sym typeface="Calibri"/>
              </a:rPr>
              <a:t> di un </a:t>
            </a:r>
            <a:r>
              <a:rPr lang="en-US" sz="2800" b="0" i="0" u="none" strike="noStrike" cap="none" dirty="0" err="1">
                <a:solidFill>
                  <a:schemeClr val="dk1"/>
                </a:solidFill>
                <a:latin typeface="Calibri"/>
                <a:ea typeface="Calibri"/>
                <a:cs typeface="Calibri"/>
                <a:sym typeface="Calibri"/>
              </a:rPr>
              <a:t>agente</a:t>
            </a:r>
            <a:r>
              <a:rPr lang="en-US" sz="2800" b="0" i="0" u="none" strike="noStrike" cap="none" dirty="0">
                <a:solidFill>
                  <a:schemeClr val="dk1"/>
                </a:solidFill>
                <a:latin typeface="Calibri"/>
                <a:ea typeface="Calibri"/>
                <a:cs typeface="Calibri"/>
                <a:sym typeface="Calibri"/>
              </a:rPr>
              <a:t> chimico di </a:t>
            </a:r>
            <a:r>
              <a:rPr lang="en-US" sz="2800" b="1" i="1" u="none" strike="noStrike" cap="none" dirty="0">
                <a:solidFill>
                  <a:schemeClr val="dk1"/>
                </a:solidFill>
                <a:latin typeface="Calibri"/>
                <a:ea typeface="Calibri"/>
                <a:cs typeface="Calibri"/>
                <a:sym typeface="Calibri"/>
              </a:rPr>
              <a:t>poter  produrre </a:t>
            </a:r>
            <a:r>
              <a:rPr lang="en-US" sz="2800" b="0" i="0" u="none" strike="noStrike" cap="none" dirty="0">
                <a:solidFill>
                  <a:schemeClr val="dk1"/>
                </a:solidFill>
                <a:latin typeface="Calibri"/>
                <a:ea typeface="Calibri"/>
                <a:cs typeface="Calibri"/>
                <a:sym typeface="Calibri"/>
              </a:rPr>
              <a:t>effetti </a:t>
            </a:r>
            <a:r>
              <a:rPr lang="en-US" sz="2800" b="0" i="0" u="none" strike="noStrike" cap="none" dirty="0" err="1">
                <a:solidFill>
                  <a:schemeClr val="dk1"/>
                </a:solidFill>
                <a:latin typeface="Calibri"/>
                <a:ea typeface="Calibri"/>
                <a:cs typeface="Calibri"/>
                <a:sym typeface="Calibri"/>
              </a:rPr>
              <a:t>nocivi</a:t>
            </a:r>
            <a:r>
              <a:rPr lang="en-US" sz="2800" b="0" i="0" u="none" strike="noStrike" cap="none" dirty="0">
                <a:solidFill>
                  <a:schemeClr val="dk1"/>
                </a:solidFill>
                <a:latin typeface="Calibri"/>
                <a:ea typeface="Calibri"/>
                <a:cs typeface="Calibri"/>
                <a:sym typeface="Calibri"/>
              </a:rPr>
              <a:t>.</a:t>
            </a:r>
            <a:endParaRPr sz="2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35"/>
              </a:spcBef>
              <a:spcAft>
                <a:spcPts val="0"/>
              </a:spcAft>
              <a:buNone/>
            </a:pPr>
            <a:endParaRPr sz="2850" b="0" i="0" u="none" strike="noStrike" cap="none" dirty="0">
              <a:solidFill>
                <a:schemeClr val="dk1"/>
              </a:solidFill>
              <a:latin typeface="Calibri"/>
              <a:ea typeface="Calibri"/>
              <a:cs typeface="Calibri"/>
              <a:sym typeface="Calibri"/>
            </a:endParaRPr>
          </a:p>
          <a:p>
            <a:pPr marL="0" marR="226695" lvl="0" indent="0" algn="ctr" rtl="0">
              <a:lnSpc>
                <a:spcPct val="100000"/>
              </a:lnSpc>
              <a:spcBef>
                <a:spcPts val="0"/>
              </a:spcBef>
              <a:spcAft>
                <a:spcPts val="0"/>
              </a:spcAft>
              <a:buNone/>
            </a:pPr>
            <a:r>
              <a:rPr lang="en-US" sz="3200" b="1" i="0" u="none" strike="noStrike" cap="none" dirty="0">
                <a:solidFill>
                  <a:schemeClr val="dk1"/>
                </a:solidFill>
                <a:latin typeface="Calibri"/>
                <a:ea typeface="Calibri"/>
                <a:cs typeface="Calibri"/>
                <a:sym typeface="Calibri"/>
              </a:rPr>
              <a:t>RISCHIO CHIMICO</a:t>
            </a:r>
            <a:endParaRPr sz="3200" b="0" i="0" u="none" strike="noStrike" cap="none" dirty="0">
              <a:solidFill>
                <a:schemeClr val="dk1"/>
              </a:solidFill>
              <a:latin typeface="Calibri"/>
              <a:ea typeface="Calibri"/>
              <a:cs typeface="Calibri"/>
              <a:sym typeface="Calibri"/>
            </a:endParaRPr>
          </a:p>
          <a:p>
            <a:pPr marL="12700" marR="5080" lvl="0" indent="30480" algn="just" rtl="0">
              <a:lnSpc>
                <a:spcPct val="80300"/>
              </a:lnSpc>
              <a:spcBef>
                <a:spcPts val="1160"/>
              </a:spcBef>
              <a:spcAft>
                <a:spcPts val="0"/>
              </a:spcAft>
              <a:buNone/>
            </a:pPr>
            <a:r>
              <a:rPr lang="en-US" sz="2800" b="0" i="0" u="none" strike="noStrike" cap="none" dirty="0">
                <a:solidFill>
                  <a:schemeClr val="dk1"/>
                </a:solidFill>
                <a:latin typeface="Calibri"/>
                <a:ea typeface="Calibri"/>
                <a:cs typeface="Calibri"/>
                <a:sym typeface="Calibri"/>
              </a:rPr>
              <a:t>La probabilità che </a:t>
            </a:r>
            <a:r>
              <a:rPr lang="en-US" sz="2800" b="1" i="1" u="none" strike="noStrike" cap="none" dirty="0">
                <a:solidFill>
                  <a:srgbClr val="FF0000"/>
                </a:solidFill>
                <a:latin typeface="Calibri"/>
                <a:ea typeface="Calibri"/>
                <a:cs typeface="Calibri"/>
                <a:sym typeface="Calibri"/>
              </a:rPr>
              <a:t>si </a:t>
            </a:r>
            <a:r>
              <a:rPr lang="en-US" sz="2800" b="1" i="1" u="none" strike="noStrike" cap="none" dirty="0" err="1">
                <a:solidFill>
                  <a:srgbClr val="FF0000"/>
                </a:solidFill>
                <a:latin typeface="Calibri"/>
                <a:ea typeface="Calibri"/>
                <a:cs typeface="Calibri"/>
                <a:sym typeface="Calibri"/>
              </a:rPr>
              <a:t>raggiunga</a:t>
            </a:r>
            <a:r>
              <a:rPr lang="en-US" sz="2800" b="1" i="1" u="none" strike="noStrike" cap="none" dirty="0">
                <a:solidFill>
                  <a:srgbClr val="FF0000"/>
                </a:solidFill>
                <a:latin typeface="Calibri"/>
                <a:ea typeface="Calibri"/>
                <a:cs typeface="Calibri"/>
                <a:sym typeface="Calibri"/>
              </a:rPr>
              <a:t> il potenziale </a:t>
            </a:r>
            <a:r>
              <a:rPr lang="en-US" sz="2800" b="1" i="1" u="none" strike="noStrike" cap="none" dirty="0" err="1">
                <a:solidFill>
                  <a:srgbClr val="FF0000"/>
                </a:solidFill>
                <a:latin typeface="Calibri"/>
                <a:ea typeface="Calibri"/>
                <a:cs typeface="Calibri"/>
                <a:sym typeface="Calibri"/>
              </a:rPr>
              <a:t>nocivo</a:t>
            </a:r>
            <a:r>
              <a:rPr lang="en-US" sz="2800" b="1" i="1" u="none" strike="noStrike" cap="none" dirty="0">
                <a:solidFill>
                  <a:srgbClr val="FF0000"/>
                </a:solidFill>
                <a:latin typeface="Calibri"/>
                <a:ea typeface="Calibri"/>
                <a:cs typeface="Calibri"/>
                <a:sym typeface="Calibri"/>
              </a:rPr>
              <a:t>  </a:t>
            </a:r>
            <a:r>
              <a:rPr lang="en-US" sz="2800" b="1" i="1" u="none" strike="noStrike" cap="none" dirty="0">
                <a:solidFill>
                  <a:schemeClr val="dk1"/>
                </a:solidFill>
                <a:latin typeface="Calibri"/>
                <a:ea typeface="Calibri"/>
                <a:cs typeface="Calibri"/>
                <a:sym typeface="Calibri"/>
              </a:rPr>
              <a:t>nelle condizioni di </a:t>
            </a:r>
            <a:r>
              <a:rPr lang="en-US" sz="2800" b="1" i="1" u="none" strike="noStrike" cap="none" dirty="0" err="1">
                <a:solidFill>
                  <a:schemeClr val="dk1"/>
                </a:solidFill>
                <a:latin typeface="Calibri"/>
                <a:ea typeface="Calibri"/>
                <a:cs typeface="Calibri"/>
                <a:sym typeface="Calibri"/>
              </a:rPr>
              <a:t>utilizzazione</a:t>
            </a:r>
            <a:r>
              <a:rPr lang="en-US" sz="2800" b="1" i="1" u="none" strike="noStrike" cap="none" dirty="0">
                <a:solidFill>
                  <a:schemeClr val="dk1"/>
                </a:solidFill>
                <a:latin typeface="Calibri"/>
                <a:ea typeface="Calibri"/>
                <a:cs typeface="Calibri"/>
                <a:sym typeface="Calibri"/>
              </a:rPr>
              <a:t> o </a:t>
            </a:r>
            <a:r>
              <a:rPr lang="en-US" sz="2800" b="1" i="1" u="none" strike="noStrike" cap="none" dirty="0" err="1">
                <a:solidFill>
                  <a:schemeClr val="dk1"/>
                </a:solidFill>
                <a:latin typeface="Calibri"/>
                <a:ea typeface="Calibri"/>
                <a:cs typeface="Calibri"/>
                <a:sym typeface="Calibri"/>
              </a:rPr>
              <a:t>esposizione</a:t>
            </a:r>
            <a:r>
              <a:rPr lang="en-US" sz="2800" b="1" i="1" u="none" strike="noStrike" cap="none" dirty="0">
                <a:solidFill>
                  <a:schemeClr val="dk1"/>
                </a:solidFill>
                <a:latin typeface="Calibri"/>
                <a:ea typeface="Calibri"/>
                <a:cs typeface="Calibri"/>
                <a:sym typeface="Calibri"/>
              </a:rPr>
              <a:t> </a:t>
            </a:r>
            <a:r>
              <a:rPr lang="en-US" sz="2800" b="0" i="0" u="none" strike="noStrike" cap="none" dirty="0">
                <a:solidFill>
                  <a:schemeClr val="dk1"/>
                </a:solidFill>
                <a:latin typeface="Calibri"/>
                <a:ea typeface="Calibri"/>
                <a:cs typeface="Calibri"/>
                <a:sym typeface="Calibri"/>
              </a:rPr>
              <a:t>di  sostanze o </a:t>
            </a:r>
            <a:r>
              <a:rPr lang="en-US" sz="2800" b="0" i="0" u="none" strike="noStrike" cap="none" dirty="0" err="1">
                <a:solidFill>
                  <a:schemeClr val="dk1"/>
                </a:solidFill>
                <a:latin typeface="Calibri"/>
                <a:ea typeface="Calibri"/>
                <a:cs typeface="Calibri"/>
                <a:sym typeface="Calibri"/>
              </a:rPr>
              <a:t>preparati</a:t>
            </a:r>
            <a:r>
              <a:rPr lang="en-US" sz="2800" b="0" i="0" u="none" strike="noStrike" cap="none" dirty="0">
                <a:solidFill>
                  <a:schemeClr val="dk1"/>
                </a:solidFill>
                <a:latin typeface="Calibri"/>
                <a:ea typeface="Calibri"/>
                <a:cs typeface="Calibri"/>
                <a:sym typeface="Calibri"/>
              </a:rPr>
              <a:t> </a:t>
            </a:r>
            <a:r>
              <a:rPr lang="en-US" sz="2800" b="0" i="0" u="none" strike="noStrike" cap="none" dirty="0" err="1">
                <a:solidFill>
                  <a:schemeClr val="dk1"/>
                </a:solidFill>
                <a:latin typeface="Calibri"/>
                <a:ea typeface="Calibri"/>
                <a:cs typeface="Calibri"/>
                <a:sym typeface="Calibri"/>
              </a:rPr>
              <a:t>impiegati</a:t>
            </a:r>
            <a:r>
              <a:rPr lang="en-US" sz="2800" b="0" i="0" u="none" strike="noStrike" cap="none" dirty="0">
                <a:solidFill>
                  <a:schemeClr val="dk1"/>
                </a:solidFill>
                <a:latin typeface="Calibri"/>
                <a:ea typeface="Calibri"/>
                <a:cs typeface="Calibri"/>
                <a:sym typeface="Calibri"/>
              </a:rPr>
              <a:t> nei </a:t>
            </a:r>
            <a:r>
              <a:rPr lang="en-US" sz="2800" b="0" i="0" u="none" strike="noStrike" cap="none" dirty="0" err="1">
                <a:solidFill>
                  <a:schemeClr val="dk1"/>
                </a:solidFill>
                <a:latin typeface="Calibri"/>
                <a:ea typeface="Calibri"/>
                <a:cs typeface="Calibri"/>
                <a:sym typeface="Calibri"/>
              </a:rPr>
              <a:t>cicli</a:t>
            </a:r>
            <a:r>
              <a:rPr lang="en-US" sz="2800" b="0" i="0" u="none" strike="noStrike" cap="none" dirty="0">
                <a:solidFill>
                  <a:schemeClr val="dk1"/>
                </a:solidFill>
                <a:latin typeface="Calibri"/>
                <a:ea typeface="Calibri"/>
                <a:cs typeface="Calibri"/>
                <a:sym typeface="Calibri"/>
              </a:rPr>
              <a:t> di </a:t>
            </a:r>
            <a:r>
              <a:rPr lang="en-US" sz="2800" b="0" i="0" u="none" strike="noStrike" cap="none" dirty="0" err="1">
                <a:solidFill>
                  <a:schemeClr val="dk1"/>
                </a:solidFill>
                <a:latin typeface="Calibri"/>
                <a:ea typeface="Calibri"/>
                <a:cs typeface="Calibri"/>
                <a:sym typeface="Calibri"/>
              </a:rPr>
              <a:t>lavoro</a:t>
            </a:r>
            <a:r>
              <a:rPr lang="en-US" sz="2800" b="0" i="0" u="none" strike="noStrike" cap="none" dirty="0">
                <a:solidFill>
                  <a:schemeClr val="dk1"/>
                </a:solidFill>
                <a:latin typeface="Calibri"/>
                <a:ea typeface="Calibri"/>
                <a:cs typeface="Calibri"/>
                <a:sym typeface="Calibri"/>
              </a:rPr>
              <a:t>, che  possono essere </a:t>
            </a:r>
            <a:r>
              <a:rPr lang="en-US" sz="2800" b="1" i="1" u="none" strike="noStrike" cap="none" dirty="0" err="1">
                <a:solidFill>
                  <a:schemeClr val="dk1"/>
                </a:solidFill>
                <a:latin typeface="Calibri"/>
                <a:ea typeface="Calibri"/>
                <a:cs typeface="Calibri"/>
                <a:sym typeface="Calibri"/>
              </a:rPr>
              <a:t>intrinsecamente</a:t>
            </a:r>
            <a:r>
              <a:rPr lang="en-US" sz="2800" b="1" i="1" u="none" strike="noStrike" cap="none" dirty="0">
                <a:solidFill>
                  <a:schemeClr val="dk1"/>
                </a:solidFill>
                <a:latin typeface="Calibri"/>
                <a:ea typeface="Calibri"/>
                <a:cs typeface="Calibri"/>
                <a:sym typeface="Calibri"/>
              </a:rPr>
              <a:t> pericolosi o  </a:t>
            </a:r>
            <a:r>
              <a:rPr lang="en-US" sz="2800" b="1" i="1" u="none" strike="noStrike" cap="none" dirty="0" err="1">
                <a:solidFill>
                  <a:schemeClr val="dk1"/>
                </a:solidFill>
                <a:latin typeface="Calibri"/>
                <a:ea typeface="Calibri"/>
                <a:cs typeface="Calibri"/>
                <a:sym typeface="Calibri"/>
              </a:rPr>
              <a:t>risultare</a:t>
            </a:r>
            <a:r>
              <a:rPr lang="en-US" sz="2800" b="1" i="1" u="none" strike="noStrike" cap="none" dirty="0">
                <a:solidFill>
                  <a:schemeClr val="dk1"/>
                </a:solidFill>
                <a:latin typeface="Calibri"/>
                <a:ea typeface="Calibri"/>
                <a:cs typeface="Calibri"/>
                <a:sym typeface="Calibri"/>
              </a:rPr>
              <a:t> pericolosi in relazione alle condizioni di  </a:t>
            </a:r>
            <a:r>
              <a:rPr lang="en-US" sz="2800" b="1" i="1" u="none" strike="noStrike" cap="none" dirty="0" err="1">
                <a:solidFill>
                  <a:schemeClr val="dk1"/>
                </a:solidFill>
                <a:latin typeface="Calibri"/>
                <a:ea typeface="Calibri"/>
                <a:cs typeface="Calibri"/>
                <a:sym typeface="Calibri"/>
              </a:rPr>
              <a:t>impiego</a:t>
            </a:r>
            <a:r>
              <a:rPr lang="en-US" sz="2800" b="1" i="1" u="none" strike="noStrike" cap="none" dirty="0">
                <a:solidFill>
                  <a:schemeClr val="dk1"/>
                </a:solidFill>
                <a:latin typeface="Calibri"/>
                <a:ea typeface="Calibri"/>
                <a:cs typeface="Calibri"/>
                <a:sym typeface="Calibri"/>
              </a:rPr>
              <a:t>.</a:t>
            </a:r>
            <a:endParaRPr sz="2800" b="0" i="0" u="none" strike="noStrike" cap="none" dirty="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259</TotalTime>
  <Words>2115</Words>
  <Application>Microsoft Office PowerPoint</Application>
  <PresentationFormat>Presentazione su schermo (4:3)</PresentationFormat>
  <Paragraphs>224</Paragraphs>
  <Slides>70</Slides>
  <Notes>52</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70</vt:i4>
      </vt:variant>
    </vt:vector>
  </HeadingPairs>
  <TitlesOfParts>
    <vt:vector size="78" baseType="lpstr">
      <vt:lpstr>Arial</vt:lpstr>
      <vt:lpstr>Calibri</vt:lpstr>
      <vt:lpstr>Google Sans</vt:lpstr>
      <vt:lpstr>Noto Sans Symbols</vt:lpstr>
      <vt:lpstr>Times New Roman</vt:lpstr>
      <vt:lpstr>TimesLTStd-Roman</vt:lpstr>
      <vt:lpstr>Wingdings</vt:lpstr>
      <vt:lpstr>Office Theme</vt:lpstr>
      <vt:lpstr>RISCHIO CHIMICO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PERICOLO CHIMICO</vt:lpstr>
      <vt:lpstr>Presentazione standard di PowerPoint</vt:lpstr>
      <vt:lpstr>Presentazione standard di PowerPoint</vt:lpstr>
      <vt:lpstr>AGENTI CHIMICI PERICOLOSI (Titolo IX del D.lgs. 81/08)</vt:lpstr>
      <vt:lpstr> </vt:lpstr>
      <vt:lpstr>Attività che Comportano la Presenza di  Agenti Chimici (D.Lgs 81/08)</vt:lpstr>
      <vt:lpstr>ATTENZIONE!!! Puoi proteggerti dai prodotti  pericolosi SOLO se li conosci</vt:lpstr>
      <vt:lpstr>“CONOSCERE” il prodotto chimico  significa</vt:lpstr>
      <vt:lpstr>Presentazione standard di PowerPoint</vt:lpstr>
      <vt:lpstr>Presentazione standard di PowerPoint</vt:lpstr>
      <vt:lpstr>Presentazione standard di PowerPoint</vt:lpstr>
      <vt:lpstr>Presentazione standard di PowerPoint</vt:lpstr>
      <vt:lpstr>Presentazione standard di PowerPoint</vt:lpstr>
      <vt:lpstr>I parametri fondamentali da tenere in considerazione sono le  proprietà fisico-chimiche e la reattività perché strettamente  correlati ai rischi per la salute e per la sicurezza !!</vt:lpstr>
      <vt:lpstr>Presentazione standard di PowerPoint</vt:lpstr>
      <vt:lpstr>Presentazione standard di PowerPoint</vt:lpstr>
      <vt:lpstr>Presentazione standard di PowerPoint</vt:lpstr>
      <vt:lpstr>Presentazione standard di PowerPoint</vt:lpstr>
      <vt:lpstr>Presentazione standard di PowerPoint</vt:lpstr>
      <vt:lpstr>TOSSICITA’</vt:lpstr>
      <vt:lpstr>Presentazione standard di PowerPoint</vt:lpstr>
      <vt:lpstr>Presentazione standard di PowerPoint</vt:lpstr>
      <vt:lpstr>VIE DI ESPOSIZIONE</vt:lpstr>
      <vt:lpstr>VIE DI ESPOSIZIONE</vt:lpstr>
      <vt:lpstr>VIE DI ESPOSIZIONE</vt:lpstr>
      <vt:lpstr>DPI GENERICI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ATTREZZATURE PER LA SICUREZZA </vt:lpstr>
      <vt:lpstr>Presentazione standard di PowerPoint</vt:lpstr>
      <vt:lpstr>ETICHETTATURA DELLE  SOSTANZE</vt:lpstr>
      <vt:lpstr>Presentazione standard di PowerPoint</vt:lpstr>
      <vt:lpstr>Presentazione standard di PowerPoint</vt:lpstr>
      <vt:lpstr>Presentazione standard di PowerPoint</vt:lpstr>
      <vt:lpstr>Presentazione standard di PowerPoint</vt:lpstr>
      <vt:lpstr>Presentazione standard di PowerPoint</vt:lpstr>
      <vt:lpstr>VECCHIE ETICHETTE</vt:lpstr>
      <vt:lpstr>Presentazione standard di PowerPoint</vt:lpstr>
      <vt:lpstr>Radioattive R</vt:lpstr>
      <vt:lpstr>CATEGORIA SOSTANZE  PERICOLOSE PER L’AMBIENTE</vt:lpstr>
      <vt:lpstr>Presentazione standard di PowerPoint</vt:lpstr>
      <vt:lpstr>Presentazione standard di PowerPoint</vt:lpstr>
      <vt:lpstr>Etichettature delle sostanze</vt:lpstr>
      <vt:lpstr>Pittogrammi di pericolo</vt:lpstr>
      <vt:lpstr>Presentazione standard di PowerPoint</vt:lpstr>
      <vt:lpstr>NUOVI PITTOGRAMMI</vt:lpstr>
      <vt:lpstr>VECCHIE ETICHETTE</vt:lpstr>
      <vt:lpstr>Presentazione standard di PowerPoint</vt:lpstr>
      <vt:lpstr>Presentazione standard di PowerPoint</vt:lpstr>
      <vt:lpstr>ETICHETTE</vt:lpstr>
      <vt:lpstr>Presentazione standard di PowerPoint</vt:lpstr>
      <vt:lpstr>Presentazione standard di PowerPoint</vt:lpstr>
      <vt:lpstr>SOSTANZE TOSSICHE</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Patrizia</dc:creator>
  <cp:lastModifiedBy>Nazario Nardella</cp:lastModifiedBy>
  <cp:revision>13</cp:revision>
  <dcterms:created xsi:type="dcterms:W3CDTF">2023-10-23T08:26:04Z</dcterms:created>
  <dcterms:modified xsi:type="dcterms:W3CDTF">2024-11-21T19:01:07Z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2020-01-07T00:00:00Z</vt:filetime>
  </property>
  <property fmtid="{D5CDD505-2E9C-101B-9397-08002B2CF9AE}" pid="3" name="Creator">
    <vt:lpwstr>Microsoft® PowerPoint® 2013</vt:lpwstr>
  </property>
  <property fmtid="{D5CDD505-2E9C-101B-9397-08002B2CF9AE}" pid="4" name="LastSaved">
    <vt:filetime>2023-10-23T00:00:00Z</vt:filetime>
  </property>
</Properties>
</file>